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1.xml" ContentType="application/vnd.openxmlformats-officedocument.presentationml.notesSlide+xml"/>
  <Override PartName="/ppt/charts/chart13.xml" ContentType="application/vnd.openxmlformats-officedocument.drawingml.chart+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7.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8" r:id="rId1"/>
  </p:sldMasterIdLst>
  <p:notesMasterIdLst>
    <p:notesMasterId r:id="rId41"/>
  </p:notesMasterIdLst>
  <p:sldIdLst>
    <p:sldId id="256" r:id="rId2"/>
    <p:sldId id="257" r:id="rId3"/>
    <p:sldId id="298" r:id="rId4"/>
    <p:sldId id="258" r:id="rId5"/>
    <p:sldId id="300" r:id="rId6"/>
    <p:sldId id="260" r:id="rId7"/>
    <p:sldId id="261" r:id="rId8"/>
    <p:sldId id="262" r:id="rId9"/>
    <p:sldId id="263" r:id="rId10"/>
    <p:sldId id="264" r:id="rId11"/>
    <p:sldId id="269" r:id="rId12"/>
    <p:sldId id="270" r:id="rId13"/>
    <p:sldId id="265" r:id="rId14"/>
    <p:sldId id="266" r:id="rId15"/>
    <p:sldId id="272" r:id="rId16"/>
    <p:sldId id="267" r:id="rId17"/>
    <p:sldId id="275" r:id="rId18"/>
    <p:sldId id="276" r:id="rId19"/>
    <p:sldId id="277" r:id="rId20"/>
    <p:sldId id="282" r:id="rId21"/>
    <p:sldId id="301" r:id="rId22"/>
    <p:sldId id="302" r:id="rId23"/>
    <p:sldId id="303" r:id="rId24"/>
    <p:sldId id="304" r:id="rId25"/>
    <p:sldId id="305" r:id="rId26"/>
    <p:sldId id="306" r:id="rId27"/>
    <p:sldId id="287" r:id="rId28"/>
    <p:sldId id="288" r:id="rId29"/>
    <p:sldId id="289" r:id="rId30"/>
    <p:sldId id="296" r:id="rId31"/>
    <p:sldId id="307" r:id="rId32"/>
    <p:sldId id="310" r:id="rId33"/>
    <p:sldId id="311" r:id="rId34"/>
    <p:sldId id="312" r:id="rId35"/>
    <p:sldId id="314" r:id="rId36"/>
    <p:sldId id="315" r:id="rId37"/>
    <p:sldId id="290" r:id="rId38"/>
    <p:sldId id="291" r:id="rId39"/>
    <p:sldId id="292"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59238B6E-4BFB-4FE6-84C7-B36A3072C1EA}">
          <p14:sldIdLst>
            <p14:sldId id="256"/>
            <p14:sldId id="257"/>
            <p14:sldId id="298"/>
            <p14:sldId id="258"/>
            <p14:sldId id="300"/>
            <p14:sldId id="260"/>
            <p14:sldId id="261"/>
            <p14:sldId id="262"/>
            <p14:sldId id="263"/>
            <p14:sldId id="264"/>
            <p14:sldId id="269"/>
            <p14:sldId id="270"/>
            <p14:sldId id="265"/>
            <p14:sldId id="266"/>
            <p14:sldId id="272"/>
            <p14:sldId id="267"/>
            <p14:sldId id="275"/>
            <p14:sldId id="276"/>
            <p14:sldId id="277"/>
          </p14:sldIdLst>
        </p14:section>
        <p14:section name="Раздел без заголовка" id="{DCC3C56E-F5EE-49E8-B39F-7E0AD01CC4B8}">
          <p14:sldIdLst>
            <p14:sldId id="282"/>
            <p14:sldId id="301"/>
            <p14:sldId id="302"/>
            <p14:sldId id="303"/>
            <p14:sldId id="304"/>
            <p14:sldId id="305"/>
            <p14:sldId id="306"/>
            <p14:sldId id="287"/>
            <p14:sldId id="288"/>
            <p14:sldId id="289"/>
            <p14:sldId id="296"/>
            <p14:sldId id="307"/>
            <p14:sldId id="310"/>
            <p14:sldId id="311"/>
            <p14:sldId id="312"/>
            <p14:sldId id="314"/>
            <p14:sldId id="315"/>
            <p14:sldId id="290"/>
            <p14:sldId id="291"/>
            <p14:sldId id="29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5BE263C-DBD7-4A20-BB59-AAB30ACAA65A}" styleName="Средний стиль 3 - акцент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Светлый стиль 2 - акцент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5294" autoAdjust="0"/>
  </p:normalViewPr>
  <p:slideViewPr>
    <p:cSldViewPr>
      <p:cViewPr varScale="1">
        <p:scale>
          <a:sx n="86" d="100"/>
          <a:sy n="86" d="100"/>
        </p:scale>
        <p:origin x="1524"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mj-lt"/>
              </a:defRPr>
            </a:pPr>
            <a:r>
              <a:rPr lang="ru-RU" dirty="0"/>
              <a:t>ЧИСЛЕННОСТЬ НАСЕЛЕНИЯ, тыс. человек</a:t>
            </a:r>
          </a:p>
        </c:rich>
      </c:tx>
      <c:overlay val="0"/>
    </c:title>
    <c:autoTitleDeleted val="0"/>
    <c:view3D>
      <c:rotX val="15"/>
      <c:rotY val="20"/>
      <c:rAngAx val="1"/>
    </c:view3D>
    <c:floor>
      <c:thickness val="0"/>
    </c:floor>
    <c:sideWall>
      <c:thickness val="0"/>
      <c:spPr>
        <a:solidFill>
          <a:schemeClr val="accent1">
            <a:lumMod val="20000"/>
            <a:lumOff val="80000"/>
          </a:schemeClr>
        </a:solidFill>
      </c:spPr>
    </c:sideWall>
    <c:backWall>
      <c:thickness val="0"/>
      <c:spPr>
        <a:solidFill>
          <a:schemeClr val="accent1">
            <a:lumMod val="20000"/>
            <a:lumOff val="80000"/>
          </a:schemeClr>
        </a:solidFill>
      </c:spPr>
    </c:backWall>
    <c:plotArea>
      <c:layout/>
      <c:bar3DChart>
        <c:barDir val="col"/>
        <c:grouping val="clustered"/>
        <c:varyColors val="0"/>
        <c:ser>
          <c:idx val="0"/>
          <c:order val="0"/>
          <c:tx>
            <c:strRef>
              <c:f>Лист1!$B$1</c:f>
              <c:strCache>
                <c:ptCount val="1"/>
                <c:pt idx="0">
                  <c:v>ЧИСЛЕННОСТЬ НАСЕЛЕНИЯ, тыс.человек</c:v>
                </c:pt>
              </c:strCache>
            </c:strRef>
          </c:tx>
          <c:spPr>
            <a:gradFill rotWithShape="1">
              <a:gsLst>
                <a:gs pos="20000">
                  <a:schemeClr val="accent2">
                    <a:tint val="9000"/>
                  </a:schemeClr>
                </a:gs>
                <a:gs pos="100000">
                  <a:schemeClr val="accent2">
                    <a:tint val="70000"/>
                    <a:satMod val="100000"/>
                  </a:schemeClr>
                </a:gs>
              </a:gsLst>
              <a:path path="circle">
                <a:fillToRect l="-15000" t="-15000" r="115000" b="115000"/>
              </a:path>
            </a:gradFill>
            <a:ln w="9525" cap="flat" cmpd="sng" algn="ctr">
              <a:solidFill>
                <a:schemeClr val="accent2">
                  <a:shade val="48000"/>
                  <a:satMod val="110000"/>
                </a:schemeClr>
              </a:solidFill>
              <a:prstDash val="solid"/>
            </a:ln>
            <a:effectLst>
              <a:outerShdw blurRad="130000" dist="101600" dir="2700000" algn="tl" rotWithShape="0">
                <a:srgbClr val="000000">
                  <a:alpha val="35000"/>
                </a:srgbClr>
              </a:outerShdw>
            </a:effectLst>
          </c:spPr>
          <c:invertIfNegative val="0"/>
          <c:dPt>
            <c:idx val="0"/>
            <c:invertIfNegative val="0"/>
            <c:bubble3D val="0"/>
            <c:spPr>
              <a:gradFill rotWithShape="1">
                <a:gsLst>
                  <a:gs pos="0">
                    <a:schemeClr val="accent3">
                      <a:shade val="60000"/>
                    </a:schemeClr>
                  </a:gs>
                  <a:gs pos="33000">
                    <a:schemeClr val="accent3">
                      <a:tint val="86500"/>
                    </a:schemeClr>
                  </a:gs>
                  <a:gs pos="46750">
                    <a:schemeClr val="accent3">
                      <a:tint val="71000"/>
                      <a:satMod val="112000"/>
                    </a:schemeClr>
                  </a:gs>
                  <a:gs pos="53000">
                    <a:schemeClr val="accent3">
                      <a:tint val="71000"/>
                      <a:satMod val="112000"/>
                    </a:schemeClr>
                  </a:gs>
                  <a:gs pos="68000">
                    <a:schemeClr val="accent3">
                      <a:tint val="86000"/>
                    </a:schemeClr>
                  </a:gs>
                  <a:gs pos="100000">
                    <a:schemeClr val="accent3">
                      <a:shade val="60000"/>
                    </a:schemeClr>
                  </a:gs>
                </a:gsLst>
                <a:lin ang="8350000" scaled="1"/>
              </a:gradFill>
              <a:ln w="9525" cap="flat" cmpd="sng" algn="ctr">
                <a:solidFill>
                  <a:schemeClr val="accent3">
                    <a:shade val="48000"/>
                    <a:satMod val="110000"/>
                  </a:schemeClr>
                </a:solidFill>
                <a:prstDash val="solid"/>
              </a:ln>
              <a:effectLst>
                <a:outerShdw blurRad="190500" dist="228600" dir="2700000" sy="90000" rotWithShape="0">
                  <a:srgbClr val="000000">
                    <a:alpha val="25500"/>
                  </a:srgbClr>
                </a:outerShdw>
              </a:effectLst>
            </c:spPr>
            <c:extLst>
              <c:ext xmlns:c16="http://schemas.microsoft.com/office/drawing/2014/chart" uri="{C3380CC4-5D6E-409C-BE32-E72D297353CC}">
                <c16:uniqueId val="{00000001-BBC5-4B0F-BF74-AAE7371A8F42}"/>
              </c:ext>
            </c:extLst>
          </c:dPt>
          <c:dPt>
            <c:idx val="1"/>
            <c:invertIfNegative val="0"/>
            <c:bubble3D val="0"/>
            <c:spPr>
              <a:gradFill rotWithShape="1">
                <a:gsLst>
                  <a:gs pos="0">
                    <a:schemeClr val="accent3">
                      <a:shade val="60000"/>
                    </a:schemeClr>
                  </a:gs>
                  <a:gs pos="33000">
                    <a:schemeClr val="accent3">
                      <a:tint val="86500"/>
                    </a:schemeClr>
                  </a:gs>
                  <a:gs pos="46750">
                    <a:schemeClr val="accent3">
                      <a:tint val="71000"/>
                      <a:satMod val="112000"/>
                    </a:schemeClr>
                  </a:gs>
                  <a:gs pos="53000">
                    <a:schemeClr val="accent3">
                      <a:tint val="71000"/>
                      <a:satMod val="112000"/>
                    </a:schemeClr>
                  </a:gs>
                  <a:gs pos="68000">
                    <a:schemeClr val="accent3">
                      <a:tint val="86000"/>
                    </a:schemeClr>
                  </a:gs>
                  <a:gs pos="100000">
                    <a:schemeClr val="accent3">
                      <a:shade val="60000"/>
                    </a:schemeClr>
                  </a:gs>
                </a:gsLst>
                <a:lin ang="8350000" scaled="1"/>
              </a:gradFill>
              <a:ln w="9525" cap="flat" cmpd="sng" algn="ctr">
                <a:solidFill>
                  <a:schemeClr val="accent3">
                    <a:shade val="48000"/>
                    <a:satMod val="110000"/>
                  </a:schemeClr>
                </a:solidFill>
                <a:prstDash val="solid"/>
              </a:ln>
              <a:effectLst>
                <a:outerShdw blurRad="190500" dist="228600" dir="2700000" sy="90000" rotWithShape="0">
                  <a:srgbClr val="000000">
                    <a:alpha val="25500"/>
                  </a:srgbClr>
                </a:outerShdw>
              </a:effectLst>
            </c:spPr>
            <c:extLst>
              <c:ext xmlns:c16="http://schemas.microsoft.com/office/drawing/2014/chart" uri="{C3380CC4-5D6E-409C-BE32-E72D297353CC}">
                <c16:uniqueId val="{00000003-BBC5-4B0F-BF74-AAE7371A8F42}"/>
              </c:ext>
            </c:extLst>
          </c:dPt>
          <c:dPt>
            <c:idx val="2"/>
            <c:invertIfNegative val="0"/>
            <c:bubble3D val="0"/>
            <c:spPr>
              <a:gradFill rotWithShape="1">
                <a:gsLst>
                  <a:gs pos="0">
                    <a:schemeClr val="accent3">
                      <a:shade val="60000"/>
                    </a:schemeClr>
                  </a:gs>
                  <a:gs pos="33000">
                    <a:schemeClr val="accent3">
                      <a:tint val="86500"/>
                    </a:schemeClr>
                  </a:gs>
                  <a:gs pos="46750">
                    <a:schemeClr val="accent3">
                      <a:tint val="71000"/>
                      <a:satMod val="112000"/>
                    </a:schemeClr>
                  </a:gs>
                  <a:gs pos="53000">
                    <a:schemeClr val="accent3">
                      <a:tint val="71000"/>
                      <a:satMod val="112000"/>
                    </a:schemeClr>
                  </a:gs>
                  <a:gs pos="68000">
                    <a:schemeClr val="accent3">
                      <a:tint val="86000"/>
                    </a:schemeClr>
                  </a:gs>
                  <a:gs pos="100000">
                    <a:schemeClr val="accent3">
                      <a:shade val="60000"/>
                    </a:schemeClr>
                  </a:gs>
                </a:gsLst>
                <a:lin ang="8350000" scaled="1"/>
              </a:gradFill>
              <a:ln w="9525" cap="flat" cmpd="sng" algn="ctr">
                <a:solidFill>
                  <a:schemeClr val="accent3">
                    <a:shade val="48000"/>
                    <a:satMod val="110000"/>
                  </a:schemeClr>
                </a:solidFill>
                <a:prstDash val="solid"/>
              </a:ln>
              <a:effectLst>
                <a:outerShdw blurRad="190500" dist="228600" dir="2700000" sy="90000" rotWithShape="0">
                  <a:srgbClr val="000000">
                    <a:alpha val="25500"/>
                  </a:srgbClr>
                </a:outerShdw>
              </a:effectLst>
            </c:spPr>
            <c:extLst>
              <c:ext xmlns:c16="http://schemas.microsoft.com/office/drawing/2014/chart" uri="{C3380CC4-5D6E-409C-BE32-E72D297353CC}">
                <c16:uniqueId val="{00000005-BBC5-4B0F-BF74-AAE7371A8F42}"/>
              </c:ext>
            </c:extLst>
          </c:dPt>
          <c:dLbls>
            <c:spPr>
              <a:noFill/>
              <a:ln>
                <a:noFill/>
              </a:ln>
              <a:effectLst/>
            </c:spPr>
            <c:txPr>
              <a:bodyPr/>
              <a:lstStyle/>
              <a:p>
                <a:pPr>
                  <a:defRPr b="1">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Лист1!$A$2:$A$4</c:f>
              <c:strCache>
                <c:ptCount val="3"/>
                <c:pt idx="0">
                  <c:v>2023 год</c:v>
                </c:pt>
                <c:pt idx="1">
                  <c:v>2024год (план)</c:v>
                </c:pt>
                <c:pt idx="2">
                  <c:v>2024год (факт)</c:v>
                </c:pt>
              </c:strCache>
            </c:strRef>
          </c:cat>
          <c:val>
            <c:numRef>
              <c:f>Лист1!$B$2:$B$4</c:f>
              <c:numCache>
                <c:formatCode>General</c:formatCode>
                <c:ptCount val="3"/>
                <c:pt idx="0" formatCode="#,##0.00">
                  <c:v>5.72</c:v>
                </c:pt>
                <c:pt idx="1">
                  <c:v>5.33</c:v>
                </c:pt>
                <c:pt idx="2">
                  <c:v>5.33</c:v>
                </c:pt>
              </c:numCache>
            </c:numRef>
          </c:val>
          <c:extLst>
            <c:ext xmlns:c16="http://schemas.microsoft.com/office/drawing/2014/chart" uri="{C3380CC4-5D6E-409C-BE32-E72D297353CC}">
              <c16:uniqueId val="{00000006-BBC5-4B0F-BF74-AAE7371A8F42}"/>
            </c:ext>
          </c:extLst>
        </c:ser>
        <c:dLbls>
          <c:showLegendKey val="0"/>
          <c:showVal val="0"/>
          <c:showCatName val="0"/>
          <c:showSerName val="0"/>
          <c:showPercent val="0"/>
          <c:showBubbleSize val="0"/>
        </c:dLbls>
        <c:gapWidth val="150"/>
        <c:shape val="cylinder"/>
        <c:axId val="156411008"/>
        <c:axId val="156412544"/>
        <c:axId val="0"/>
      </c:bar3DChart>
      <c:catAx>
        <c:axId val="156411008"/>
        <c:scaling>
          <c:orientation val="minMax"/>
        </c:scaling>
        <c:delete val="0"/>
        <c:axPos val="b"/>
        <c:numFmt formatCode="General" sourceLinked="0"/>
        <c:majorTickMark val="out"/>
        <c:minorTickMark val="none"/>
        <c:tickLblPos val="nextTo"/>
        <c:crossAx val="156412544"/>
        <c:crosses val="autoZero"/>
        <c:auto val="1"/>
        <c:lblAlgn val="ctr"/>
        <c:lblOffset val="100"/>
        <c:noMultiLvlLbl val="0"/>
      </c:catAx>
      <c:valAx>
        <c:axId val="156412544"/>
        <c:scaling>
          <c:orientation val="minMax"/>
        </c:scaling>
        <c:delete val="0"/>
        <c:axPos val="l"/>
        <c:majorGridlines/>
        <c:numFmt formatCode="#,##0.00" sourceLinked="1"/>
        <c:majorTickMark val="out"/>
        <c:minorTickMark val="none"/>
        <c:tickLblPos val="nextTo"/>
        <c:crossAx val="15641100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Book Antiqua" pitchFamily="18" charset="0"/>
              </a:defRPr>
            </a:pPr>
            <a:r>
              <a:rPr lang="ru-RU" dirty="0"/>
              <a:t>202</a:t>
            </a:r>
            <a:r>
              <a:rPr lang="en-US" dirty="0"/>
              <a:t>4</a:t>
            </a:r>
            <a:r>
              <a:rPr lang="ru-RU" dirty="0"/>
              <a:t> год</a:t>
            </a:r>
          </a:p>
        </c:rich>
      </c:tx>
      <c:layout>
        <c:manualLayout>
          <c:xMode val="edge"/>
          <c:yMode val="edge"/>
          <c:x val="0.36168226984098428"/>
          <c:y val="0"/>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9.2144694280799147E-2"/>
          <c:y val="1.6044683495580563E-2"/>
          <c:w val="0.80555554809713048"/>
          <c:h val="0.87196439570536466"/>
        </c:manualLayout>
      </c:layout>
      <c:pie3DChart>
        <c:varyColors val="1"/>
        <c:ser>
          <c:idx val="0"/>
          <c:order val="0"/>
          <c:tx>
            <c:strRef>
              <c:f>Лист1!$B$1</c:f>
              <c:strCache>
                <c:ptCount val="1"/>
                <c:pt idx="0">
                  <c:v>2019 год</c:v>
                </c:pt>
              </c:strCache>
            </c:strRef>
          </c:tx>
          <c:explosion val="26"/>
          <c:dLbls>
            <c:dLbl>
              <c:idx val="0"/>
              <c:tx>
                <c:rich>
                  <a:bodyPr/>
                  <a:lstStyle/>
                  <a:p>
                    <a:r>
                      <a:rPr lang="en-US" dirty="0"/>
                      <a:t>86,8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25B-44CE-8A23-AF34B4AEAA27}"/>
                </c:ext>
              </c:extLst>
            </c:dLbl>
            <c:dLbl>
              <c:idx val="1"/>
              <c:tx>
                <c:rich>
                  <a:bodyPr/>
                  <a:lstStyle/>
                  <a:p>
                    <a:r>
                      <a:rPr lang="en-US" dirty="0"/>
                      <a:t>13,2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25B-44CE-8A23-AF34B4AEAA27}"/>
                </c:ext>
              </c:extLst>
            </c:dLbl>
            <c:spPr>
              <a:noFill/>
              <a:ln>
                <a:noFill/>
              </a:ln>
              <a:effectLst/>
            </c:spPr>
            <c:txPr>
              <a:bodyPr/>
              <a:lstStyle/>
              <a:p>
                <a:pPr>
                  <a:defRPr b="1"/>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62</c:v>
                </c:pt>
                <c:pt idx="1">
                  <c:v>38</c:v>
                </c:pt>
              </c:numCache>
            </c:numRef>
          </c:val>
          <c:extLst>
            <c:ext xmlns:c16="http://schemas.microsoft.com/office/drawing/2014/chart" uri="{C3380CC4-5D6E-409C-BE32-E72D297353CC}">
              <c16:uniqueId val="{00000002-125B-44CE-8A23-AF34B4AEAA27}"/>
            </c:ext>
          </c:extLst>
        </c:ser>
        <c:dLbls>
          <c:showLegendKey val="0"/>
          <c:showVal val="0"/>
          <c:showCatName val="0"/>
          <c:showSerName val="0"/>
          <c:showPercent val="0"/>
          <c:showBubbleSize val="0"/>
          <c:showLeaderLines val="1"/>
        </c:dLbls>
      </c:pie3DChart>
    </c:plotArea>
    <c:legend>
      <c:legendPos val="r"/>
      <c:layout>
        <c:manualLayout>
          <c:xMode val="edge"/>
          <c:yMode val="edge"/>
          <c:x val="0"/>
          <c:y val="0.72940310334329062"/>
          <c:w val="1"/>
          <c:h val="0.25420325073830075"/>
        </c:manualLayout>
      </c:layout>
      <c:overlay val="0"/>
    </c:legend>
    <c:plotVisOnly val="1"/>
    <c:dispBlanksAs val="zero"/>
    <c:showDLblsOverMax val="0"/>
  </c:chart>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4285231167730394"/>
          <c:y val="4.3963491236017116E-2"/>
          <c:w val="0.61896826278561645"/>
          <c:h val="0.66163310914171924"/>
        </c:manualLayout>
      </c:layout>
      <c:bar3DChart>
        <c:barDir val="col"/>
        <c:grouping val="clustered"/>
        <c:varyColors val="0"/>
        <c:ser>
          <c:idx val="0"/>
          <c:order val="0"/>
          <c:tx>
            <c:strRef>
              <c:f>Лист1!$B$1</c:f>
              <c:strCache>
                <c:ptCount val="1"/>
                <c:pt idx="0">
                  <c:v>налоговые доходы</c:v>
                </c:pt>
              </c:strCache>
            </c:strRef>
          </c:tx>
          <c:invertIfNegative val="0"/>
          <c:dLbls>
            <c:spPr>
              <a:noFill/>
              <a:ln>
                <a:noFill/>
              </a:ln>
              <a:effectLst/>
            </c:spPr>
            <c:txPr>
              <a:bodyPr/>
              <a:lstStyle/>
              <a:p>
                <a:pPr>
                  <a:defRPr b="1"/>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Лист1!$A$2:$A$4</c:f>
              <c:strCache>
                <c:ptCount val="3"/>
                <c:pt idx="0">
                  <c:v>2023год (факт), 66917,0</c:v>
                </c:pt>
                <c:pt idx="1">
                  <c:v>2023 год (план),87311,0</c:v>
                </c:pt>
                <c:pt idx="2">
                  <c:v>2023год (факт), 96973,1</c:v>
                </c:pt>
              </c:strCache>
            </c:strRef>
          </c:cat>
          <c:val>
            <c:numRef>
              <c:f>Лист1!$B$2:$B$4</c:f>
              <c:numCache>
                <c:formatCode>General</c:formatCode>
                <c:ptCount val="3"/>
                <c:pt idx="0" formatCode="0.0">
                  <c:v>62202</c:v>
                </c:pt>
                <c:pt idx="1">
                  <c:v>73653.399999999994</c:v>
                </c:pt>
                <c:pt idx="2" formatCode="0.0">
                  <c:v>83526.7</c:v>
                </c:pt>
              </c:numCache>
            </c:numRef>
          </c:val>
          <c:extLst>
            <c:ext xmlns:c16="http://schemas.microsoft.com/office/drawing/2014/chart" uri="{C3380CC4-5D6E-409C-BE32-E72D297353CC}">
              <c16:uniqueId val="{00000000-918F-455A-A6E8-4CE982A72E76}"/>
            </c:ext>
          </c:extLst>
        </c:ser>
        <c:ser>
          <c:idx val="1"/>
          <c:order val="1"/>
          <c:tx>
            <c:strRef>
              <c:f>Лист1!$C$1</c:f>
              <c:strCache>
                <c:ptCount val="1"/>
                <c:pt idx="0">
                  <c:v>неналоговые доходы</c:v>
                </c:pt>
              </c:strCache>
            </c:strRef>
          </c:tx>
          <c:invertIfNegative val="0"/>
          <c:dLbls>
            <c:spPr>
              <a:noFill/>
              <a:ln>
                <a:noFill/>
              </a:ln>
              <a:effectLst/>
            </c:spPr>
            <c:txPr>
              <a:bodyPr/>
              <a:lstStyle/>
              <a:p>
                <a:pPr>
                  <a:defRPr b="1"/>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Лист1!$A$2:$A$4</c:f>
              <c:strCache>
                <c:ptCount val="3"/>
                <c:pt idx="0">
                  <c:v>2023год (факт), 66917,0</c:v>
                </c:pt>
                <c:pt idx="1">
                  <c:v>2023 год (план),87311,0</c:v>
                </c:pt>
                <c:pt idx="2">
                  <c:v>2023год (факт), 96973,1</c:v>
                </c:pt>
              </c:strCache>
            </c:strRef>
          </c:cat>
          <c:val>
            <c:numRef>
              <c:f>Лист1!$C$2:$C$4</c:f>
              <c:numCache>
                <c:formatCode>General</c:formatCode>
                <c:ptCount val="3"/>
                <c:pt idx="0" formatCode="0.0">
                  <c:v>4715</c:v>
                </c:pt>
                <c:pt idx="1">
                  <c:v>755.4</c:v>
                </c:pt>
                <c:pt idx="2" formatCode="0.0">
                  <c:v>675.1</c:v>
                </c:pt>
              </c:numCache>
            </c:numRef>
          </c:val>
          <c:extLst>
            <c:ext xmlns:c16="http://schemas.microsoft.com/office/drawing/2014/chart" uri="{C3380CC4-5D6E-409C-BE32-E72D297353CC}">
              <c16:uniqueId val="{00000001-918F-455A-A6E8-4CE982A72E76}"/>
            </c:ext>
          </c:extLst>
        </c:ser>
        <c:dLbls>
          <c:showLegendKey val="0"/>
          <c:showVal val="0"/>
          <c:showCatName val="0"/>
          <c:showSerName val="0"/>
          <c:showPercent val="0"/>
          <c:showBubbleSize val="0"/>
        </c:dLbls>
        <c:gapWidth val="150"/>
        <c:shape val="cylinder"/>
        <c:axId val="24747392"/>
        <c:axId val="25142400"/>
        <c:axId val="0"/>
      </c:bar3DChart>
      <c:catAx>
        <c:axId val="24747392"/>
        <c:scaling>
          <c:orientation val="minMax"/>
        </c:scaling>
        <c:delete val="0"/>
        <c:axPos val="b"/>
        <c:numFmt formatCode="General" sourceLinked="0"/>
        <c:majorTickMark val="out"/>
        <c:minorTickMark val="none"/>
        <c:tickLblPos val="nextTo"/>
        <c:txPr>
          <a:bodyPr/>
          <a:lstStyle/>
          <a:p>
            <a:pPr>
              <a:defRPr sz="1400"/>
            </a:pPr>
            <a:endParaRPr lang="ru-RU"/>
          </a:p>
        </c:txPr>
        <c:crossAx val="25142400"/>
        <c:crosses val="autoZero"/>
        <c:auto val="1"/>
        <c:lblAlgn val="ctr"/>
        <c:lblOffset val="100"/>
        <c:noMultiLvlLbl val="0"/>
      </c:catAx>
      <c:valAx>
        <c:axId val="25142400"/>
        <c:scaling>
          <c:orientation val="minMax"/>
        </c:scaling>
        <c:delete val="0"/>
        <c:axPos val="l"/>
        <c:majorGridlines/>
        <c:numFmt formatCode="0.0" sourceLinked="1"/>
        <c:majorTickMark val="out"/>
        <c:minorTickMark val="none"/>
        <c:tickLblPos val="nextTo"/>
        <c:crossAx val="24747392"/>
        <c:crosses val="autoZero"/>
        <c:crossBetween val="between"/>
      </c:valAx>
    </c:plotArea>
    <c:legend>
      <c:legendPos val="r"/>
      <c:layout>
        <c:manualLayout>
          <c:xMode val="edge"/>
          <c:yMode val="edge"/>
          <c:x val="0.7650866724684996"/>
          <c:y val="0.42890725816789588"/>
          <c:w val="0.23491332753150904"/>
          <c:h val="0.30770128105424238"/>
        </c:manualLayout>
      </c:layout>
      <c:overlay val="0"/>
    </c:legend>
    <c:plotVisOnly val="1"/>
    <c:dispBlanksAs val="gap"/>
    <c:showDLblsOverMax val="0"/>
  </c:chart>
  <c:txPr>
    <a:bodyPr/>
    <a:lstStyle/>
    <a:p>
      <a:pPr>
        <a:defRPr sz="1800"/>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1.1195033706747943E-2"/>
          <c:y val="4.8705899588377625E-3"/>
          <c:w val="0.88804966293252052"/>
          <c:h val="0.88797643094673151"/>
        </c:manualLayout>
      </c:layout>
      <c:pie3DChart>
        <c:varyColors val="1"/>
        <c:ser>
          <c:idx val="0"/>
          <c:order val="0"/>
          <c:tx>
            <c:strRef>
              <c:f>Лист1!$B$1</c:f>
              <c:strCache>
                <c:ptCount val="1"/>
                <c:pt idx="0">
                  <c:v>доходы</c:v>
                </c:pt>
              </c:strCache>
            </c:strRef>
          </c:tx>
          <c:explosion val="25"/>
          <c:dLbls>
            <c:dLbl>
              <c:idx val="3"/>
              <c:layout>
                <c:manualLayout>
                  <c:x val="-6.4931195499138034E-2"/>
                  <c:y val="-4.140001465012120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978-4FB8-9156-ABBE90528C1C}"/>
                </c:ext>
              </c:extLst>
            </c:dLbl>
            <c:dLbl>
              <c:idx val="4"/>
              <c:layout>
                <c:manualLayout>
                  <c:x val="8.7321262912634007E-2"/>
                  <c:y val="2.435294979418877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78-4FB8-9156-ABBE90528C1C}"/>
                </c:ext>
              </c:extLst>
            </c:dLbl>
            <c:dLbl>
              <c:idx val="5"/>
              <c:layout>
                <c:manualLayout>
                  <c:x val="2.2390067413495065E-3"/>
                  <c:y val="-4.870589958837762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978-4FB8-9156-ABBE90528C1C}"/>
                </c:ext>
              </c:extLst>
            </c:dLbl>
            <c:spPr>
              <a:noFill/>
              <a:ln>
                <a:noFill/>
              </a:ln>
              <a:effectLst/>
            </c:spPr>
            <c:txPr>
              <a:bodyPr/>
              <a:lstStyle/>
              <a:p>
                <a:pPr>
                  <a:defRPr sz="1600" b="1">
                    <a:latin typeface="Times New Roman" pitchFamily="18" charset="0"/>
                    <a:cs typeface="Times New Roman"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extLst>
          </c:dLbls>
          <c:cat>
            <c:strRef>
              <c:f>Лист1!$A$2:$A$7</c:f>
              <c:strCache>
                <c:ptCount val="6"/>
                <c:pt idx="0">
                  <c:v>налог на доходы физических лиц</c:v>
                </c:pt>
                <c:pt idx="1">
                  <c:v>налог на имущество физических лиц</c:v>
                </c:pt>
                <c:pt idx="2">
                  <c:v>земельный налог</c:v>
                </c:pt>
                <c:pt idx="3">
                  <c:v>доходы от использования имущества</c:v>
                </c:pt>
                <c:pt idx="4">
                  <c:v>доходы от оказания платных услуг</c:v>
                </c:pt>
                <c:pt idx="5">
                  <c:v>доходы от продажи материальных и нематериальных активов</c:v>
                </c:pt>
              </c:strCache>
            </c:strRef>
          </c:cat>
          <c:val>
            <c:numRef>
              <c:f>Лист1!$B$2:$B$7</c:f>
              <c:numCache>
                <c:formatCode>0.0</c:formatCode>
                <c:ptCount val="6"/>
                <c:pt idx="0">
                  <c:v>49.6</c:v>
                </c:pt>
                <c:pt idx="1">
                  <c:v>4.5999999999999996</c:v>
                </c:pt>
                <c:pt idx="2">
                  <c:v>45</c:v>
                </c:pt>
                <c:pt idx="3">
                  <c:v>0.8</c:v>
                </c:pt>
                <c:pt idx="4" formatCode="0.00">
                  <c:v>6.0000000000000001E-3</c:v>
                </c:pt>
                <c:pt idx="5" formatCode="0.00">
                  <c:v>0.03</c:v>
                </c:pt>
              </c:numCache>
            </c:numRef>
          </c:val>
          <c:extLst>
            <c:ext xmlns:c16="http://schemas.microsoft.com/office/drawing/2014/chart" uri="{C3380CC4-5D6E-409C-BE32-E72D297353CC}">
              <c16:uniqueId val="{00000003-2978-4FB8-9156-ABBE90528C1C}"/>
            </c:ext>
          </c:extLst>
        </c:ser>
        <c:ser>
          <c:idx val="1"/>
          <c:order val="1"/>
          <c:tx>
            <c:strRef>
              <c:f>Лист1!$C$1</c:f>
              <c:strCache>
                <c:ptCount val="1"/>
                <c:pt idx="0">
                  <c:v>Столбец1</c:v>
                </c:pt>
              </c:strCache>
            </c:strRef>
          </c:tx>
          <c:cat>
            <c:strRef>
              <c:f>Лист1!$A$2:$A$7</c:f>
              <c:strCache>
                <c:ptCount val="6"/>
                <c:pt idx="0">
                  <c:v>налог на доходы физических лиц</c:v>
                </c:pt>
                <c:pt idx="1">
                  <c:v>налог на имущество физических лиц</c:v>
                </c:pt>
                <c:pt idx="2">
                  <c:v>земельный налог</c:v>
                </c:pt>
                <c:pt idx="3">
                  <c:v>доходы от использования имущества</c:v>
                </c:pt>
                <c:pt idx="4">
                  <c:v>доходы от оказания платных услуг</c:v>
                </c:pt>
                <c:pt idx="5">
                  <c:v>доходы от продажи материальных и нематериальных активов</c:v>
                </c:pt>
              </c:strCache>
            </c:strRef>
          </c:cat>
          <c:val>
            <c:numRef>
              <c:f>Лист1!$C$2:$C$7</c:f>
            </c:numRef>
          </c:val>
          <c:extLst>
            <c:ext xmlns:c16="http://schemas.microsoft.com/office/drawing/2014/chart" uri="{C3380CC4-5D6E-409C-BE32-E72D297353CC}">
              <c16:uniqueId val="{00000004-2978-4FB8-9156-ABBE90528C1C}"/>
            </c:ext>
          </c:extLst>
        </c:ser>
        <c:ser>
          <c:idx val="2"/>
          <c:order val="2"/>
          <c:tx>
            <c:strRef>
              <c:f>Лист1!$D$1</c:f>
              <c:strCache>
                <c:ptCount val="1"/>
                <c:pt idx="0">
                  <c:v>Столбец2</c:v>
                </c:pt>
              </c:strCache>
            </c:strRef>
          </c:tx>
          <c:cat>
            <c:strRef>
              <c:f>Лист1!$A$2:$A$7</c:f>
              <c:strCache>
                <c:ptCount val="6"/>
                <c:pt idx="0">
                  <c:v>налог на доходы физических лиц</c:v>
                </c:pt>
                <c:pt idx="1">
                  <c:v>налог на имущество физических лиц</c:v>
                </c:pt>
                <c:pt idx="2">
                  <c:v>земельный налог</c:v>
                </c:pt>
                <c:pt idx="3">
                  <c:v>доходы от использования имущества</c:v>
                </c:pt>
                <c:pt idx="4">
                  <c:v>доходы от оказания платных услуг</c:v>
                </c:pt>
                <c:pt idx="5">
                  <c:v>доходы от продажи материальных и нематериальных активов</c:v>
                </c:pt>
              </c:strCache>
            </c:strRef>
          </c:cat>
          <c:val>
            <c:numRef>
              <c:f>Лист1!$D$2:$D$7</c:f>
            </c:numRef>
          </c:val>
          <c:extLst>
            <c:ext xmlns:c16="http://schemas.microsoft.com/office/drawing/2014/chart" uri="{C3380CC4-5D6E-409C-BE32-E72D297353CC}">
              <c16:uniqueId val="{00000005-2978-4FB8-9156-ABBE90528C1C}"/>
            </c:ext>
          </c:extLst>
        </c:ser>
        <c:dLbls>
          <c:showLegendKey val="0"/>
          <c:showVal val="0"/>
          <c:showCatName val="0"/>
          <c:showSerName val="0"/>
          <c:showPercent val="0"/>
          <c:showBubbleSize val="0"/>
          <c:showLeaderLines val="0"/>
        </c:dLbls>
      </c:pie3DChart>
    </c:plotArea>
    <c:legend>
      <c:legendPos val="r"/>
      <c:layout>
        <c:manualLayout>
          <c:xMode val="edge"/>
          <c:yMode val="edge"/>
          <c:x val="1.6361673987219681E-2"/>
          <c:y val="0.71913014331423308"/>
          <c:w val="0.98363832601278034"/>
          <c:h val="0.28086985668576681"/>
        </c:manualLayout>
      </c:layout>
      <c:overlay val="0"/>
      <c:txPr>
        <a:bodyPr/>
        <a:lstStyle/>
        <a:p>
          <a:pPr>
            <a:defRPr sz="1100">
              <a:latin typeface="Times New Roman" pitchFamily="18" charset="0"/>
              <a:cs typeface="Times New Roman" pitchFamily="18" charset="0"/>
            </a:defRPr>
          </a:pPr>
          <a:endParaRPr lang="ru-RU"/>
        </a:p>
      </c:txPr>
    </c:legend>
    <c:plotVisOnly val="1"/>
    <c:dispBlanksAs val="zero"/>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дотации</c:v>
                </c:pt>
              </c:strCache>
            </c:strRef>
          </c:tx>
          <c:spPr>
            <a:solidFill>
              <a:srgbClr val="FFC000"/>
            </a:solidFill>
          </c:spPr>
          <c:invertIfNegative val="0"/>
          <c:dLbls>
            <c:dLbl>
              <c:idx val="0"/>
              <c:layout>
                <c:manualLayout>
                  <c:x val="-3.2921580277329326E-3"/>
                  <c:y val="1.12873989522271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657-4A2F-8D90-F514AE662AB6}"/>
                </c:ext>
              </c:extLst>
            </c:dLbl>
            <c:dLbl>
              <c:idx val="1"/>
              <c:layout>
                <c:manualLayout>
                  <c:x val="-1.481471112479819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657-4A2F-8D90-F514AE662AB6}"/>
                </c:ext>
              </c:extLst>
            </c:dLbl>
            <c:dLbl>
              <c:idx val="2"/>
              <c:layout>
                <c:manualLayout>
                  <c:x val="-2.469118520799704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657-4A2F-8D90-F514AE662AB6}"/>
                </c:ext>
              </c:extLst>
            </c:dLbl>
            <c:spPr>
              <a:noFill/>
              <a:ln>
                <a:noFill/>
              </a:ln>
              <a:effectLst/>
            </c:spPr>
            <c:txPr>
              <a:bodyPr/>
              <a:lstStyle/>
              <a:p>
                <a:pPr>
                  <a:defRPr sz="1600" b="1"/>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Лист1!$A$2:$A$4</c:f>
              <c:strCache>
                <c:ptCount val="3"/>
                <c:pt idx="0">
                  <c:v>2023 год</c:v>
                </c:pt>
                <c:pt idx="1">
                  <c:v>2024 год (план) </c:v>
                </c:pt>
                <c:pt idx="2">
                  <c:v>2024 год  (факт)   </c:v>
                </c:pt>
              </c:strCache>
            </c:strRef>
          </c:cat>
          <c:val>
            <c:numRef>
              <c:f>Лист1!$B$2:$B$4</c:f>
              <c:numCache>
                <c:formatCode>0.0</c:formatCode>
                <c:ptCount val="3"/>
                <c:pt idx="0">
                  <c:v>2917.9</c:v>
                </c:pt>
                <c:pt idx="1">
                  <c:v>2535.5</c:v>
                </c:pt>
                <c:pt idx="2">
                  <c:v>2535.5</c:v>
                </c:pt>
              </c:numCache>
            </c:numRef>
          </c:val>
          <c:extLst>
            <c:ext xmlns:c16="http://schemas.microsoft.com/office/drawing/2014/chart" uri="{C3380CC4-5D6E-409C-BE32-E72D297353CC}">
              <c16:uniqueId val="{00000003-1657-4A2F-8D90-F514AE662AB6}"/>
            </c:ext>
          </c:extLst>
        </c:ser>
        <c:ser>
          <c:idx val="1"/>
          <c:order val="1"/>
          <c:tx>
            <c:strRef>
              <c:f>Лист1!$C$1</c:f>
              <c:strCache>
                <c:ptCount val="1"/>
                <c:pt idx="0">
                  <c:v>Субсидии</c:v>
                </c:pt>
              </c:strCache>
            </c:strRef>
          </c:tx>
          <c:spPr>
            <a:solidFill>
              <a:srgbClr val="C00000"/>
            </a:solidFill>
          </c:spPr>
          <c:invertIfNegative val="0"/>
          <c:dLbls>
            <c:dLbl>
              <c:idx val="0"/>
              <c:layout>
                <c:manualLayout>
                  <c:x val="1.1522423484544485E-2"/>
                  <c:y val="1.41092486902839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657-4A2F-8D90-F514AE662AB6}"/>
                </c:ext>
              </c:extLst>
            </c:dLbl>
            <c:spPr>
              <a:noFill/>
              <a:ln>
                <a:noFill/>
              </a:ln>
              <a:effectLst/>
            </c:spPr>
            <c:txPr>
              <a:bodyPr/>
              <a:lstStyle/>
              <a:p>
                <a:pPr>
                  <a:defRPr sz="1600" b="1"/>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Лист1!$A$2:$A$4</c:f>
              <c:strCache>
                <c:ptCount val="3"/>
                <c:pt idx="0">
                  <c:v>2023 год</c:v>
                </c:pt>
                <c:pt idx="1">
                  <c:v>2024 год (план) </c:v>
                </c:pt>
                <c:pt idx="2">
                  <c:v>2024 год  (факт)   </c:v>
                </c:pt>
              </c:strCache>
            </c:strRef>
          </c:cat>
          <c:val>
            <c:numRef>
              <c:f>Лист1!$C$2:$C$4</c:f>
              <c:numCache>
                <c:formatCode>General</c:formatCode>
                <c:ptCount val="3"/>
                <c:pt idx="0">
                  <c:v>0</c:v>
                </c:pt>
                <c:pt idx="1">
                  <c:v>28.4</c:v>
                </c:pt>
                <c:pt idx="2">
                  <c:v>28.4</c:v>
                </c:pt>
              </c:numCache>
            </c:numRef>
          </c:val>
          <c:extLst>
            <c:ext xmlns:c16="http://schemas.microsoft.com/office/drawing/2014/chart" uri="{C3380CC4-5D6E-409C-BE32-E72D297353CC}">
              <c16:uniqueId val="{00000005-1657-4A2F-8D90-F514AE662AB6}"/>
            </c:ext>
          </c:extLst>
        </c:ser>
        <c:ser>
          <c:idx val="2"/>
          <c:order val="2"/>
          <c:tx>
            <c:strRef>
              <c:f>Лист1!$D$1</c:f>
              <c:strCache>
                <c:ptCount val="1"/>
                <c:pt idx="0">
                  <c:v>Межбюджетные трансферты</c:v>
                </c:pt>
              </c:strCache>
            </c:strRef>
          </c:tx>
          <c:spPr>
            <a:solidFill>
              <a:schemeClr val="bg1">
                <a:lumMod val="50000"/>
              </a:schemeClr>
            </a:solidFill>
          </c:spPr>
          <c:invertIfNegative val="0"/>
          <c:dLbls>
            <c:dLbl>
              <c:idx val="1"/>
              <c:layout>
                <c:manualLayout>
                  <c:x val="3.4567659291195776E-2"/>
                  <c:y val="-2.82184973805679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657-4A2F-8D90-F514AE662AB6}"/>
                </c:ext>
              </c:extLst>
            </c:dLbl>
            <c:dLbl>
              <c:idx val="2"/>
              <c:layout>
                <c:manualLayout>
                  <c:x val="2.3045106194130527E-2"/>
                  <c:y val="-3.104034711862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657-4A2F-8D90-F514AE662AB6}"/>
                </c:ext>
              </c:extLst>
            </c:dLbl>
            <c:numFmt formatCode="#,##0.0" sourceLinked="0"/>
            <c:spPr>
              <a:noFill/>
              <a:ln>
                <a:noFill/>
              </a:ln>
              <a:effectLst/>
            </c:spPr>
            <c:txPr>
              <a:bodyPr/>
              <a:lstStyle/>
              <a:p>
                <a:pPr>
                  <a:defRPr sz="1600" b="1"/>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Лист1!$A$2:$A$4</c:f>
              <c:strCache>
                <c:ptCount val="3"/>
                <c:pt idx="0">
                  <c:v>2023 год</c:v>
                </c:pt>
                <c:pt idx="1">
                  <c:v>2024 год (план) </c:v>
                </c:pt>
                <c:pt idx="2">
                  <c:v>2024 год  (факт)   </c:v>
                </c:pt>
              </c:strCache>
            </c:strRef>
          </c:cat>
          <c:val>
            <c:numRef>
              <c:f>Лист1!$D$2:$D$4</c:f>
              <c:numCache>
                <c:formatCode>General</c:formatCode>
                <c:ptCount val="3"/>
                <c:pt idx="0">
                  <c:v>1525.8</c:v>
                </c:pt>
                <c:pt idx="1">
                  <c:v>10026.6</c:v>
                </c:pt>
                <c:pt idx="2">
                  <c:v>9895.7000000000007</c:v>
                </c:pt>
              </c:numCache>
            </c:numRef>
          </c:val>
          <c:extLst>
            <c:ext xmlns:c16="http://schemas.microsoft.com/office/drawing/2014/chart" uri="{C3380CC4-5D6E-409C-BE32-E72D297353CC}">
              <c16:uniqueId val="{00000008-1657-4A2F-8D90-F514AE662AB6}"/>
            </c:ext>
          </c:extLst>
        </c:ser>
        <c:ser>
          <c:idx val="3"/>
          <c:order val="3"/>
          <c:tx>
            <c:strRef>
              <c:f>Лист1!$E$1</c:f>
              <c:strCache>
                <c:ptCount val="1"/>
                <c:pt idx="0">
                  <c:v>Субвенции</c:v>
                </c:pt>
              </c:strCache>
            </c:strRef>
          </c:tx>
          <c:invertIfNegative val="0"/>
          <c:dLbls>
            <c:dLbl>
              <c:idx val="0"/>
              <c:layout>
                <c:manualLayout>
                  <c:x val="3.2921321052287775E-2"/>
                  <c:y val="1.9752948166397589E-2"/>
                </c:manualLayout>
              </c:layout>
              <c:tx>
                <c:rich>
                  <a:bodyPr/>
                  <a:lstStyle/>
                  <a:p>
                    <a:r>
                      <a:rPr lang="en-US" sz="1600" baseline="0" dirty="0"/>
                      <a:t>139,5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1657-4A2F-8D90-F514AE662AB6}"/>
                </c:ext>
              </c:extLst>
            </c:dLbl>
            <c:dLbl>
              <c:idx val="1"/>
              <c:layout>
                <c:manualLayout>
                  <c:x val="3.4567659291195769E-2"/>
                  <c:y val="5.6436994761136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657-4A2F-8D90-F514AE662AB6}"/>
                </c:ext>
              </c:extLst>
            </c:dLbl>
            <c:dLbl>
              <c:idx val="2"/>
              <c:layout>
                <c:manualLayout>
                  <c:x val="4.1151975346661651E-2"/>
                  <c:y val="5.6436994761136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657-4A2F-8D90-F514AE662AB6}"/>
                </c:ext>
              </c:extLst>
            </c:dLbl>
            <c:spPr>
              <a:noFill/>
              <a:ln>
                <a:noFill/>
              </a:ln>
              <a:effectLst/>
            </c:spPr>
            <c:txPr>
              <a:bodyPr/>
              <a:lstStyle/>
              <a:p>
                <a:pPr>
                  <a:defRPr sz="1600" b="1">
                    <a:solidFill>
                      <a:schemeClr val="tx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Лист1!$A$2:$A$4</c:f>
              <c:strCache>
                <c:ptCount val="3"/>
                <c:pt idx="0">
                  <c:v>2023 год</c:v>
                </c:pt>
                <c:pt idx="1">
                  <c:v>2024 год (план) </c:v>
                </c:pt>
                <c:pt idx="2">
                  <c:v>2024 год  (факт)   </c:v>
                </c:pt>
              </c:strCache>
            </c:strRef>
          </c:cat>
          <c:val>
            <c:numRef>
              <c:f>Лист1!$E$2:$E$4</c:f>
              <c:numCache>
                <c:formatCode>General</c:formatCode>
                <c:ptCount val="3"/>
                <c:pt idx="0">
                  <c:v>271.39999999999998</c:v>
                </c:pt>
                <c:pt idx="1">
                  <c:v>311.7</c:v>
                </c:pt>
                <c:pt idx="2">
                  <c:v>311.7</c:v>
                </c:pt>
              </c:numCache>
            </c:numRef>
          </c:val>
          <c:extLst>
            <c:ext xmlns:c16="http://schemas.microsoft.com/office/drawing/2014/chart" uri="{C3380CC4-5D6E-409C-BE32-E72D297353CC}">
              <c16:uniqueId val="{0000000C-1657-4A2F-8D90-F514AE662AB6}"/>
            </c:ext>
          </c:extLst>
        </c:ser>
        <c:dLbls>
          <c:showLegendKey val="0"/>
          <c:showVal val="0"/>
          <c:showCatName val="0"/>
          <c:showSerName val="0"/>
          <c:showPercent val="0"/>
          <c:showBubbleSize val="0"/>
        </c:dLbls>
        <c:gapWidth val="150"/>
        <c:shape val="box"/>
        <c:axId val="25994368"/>
        <c:axId val="25995904"/>
        <c:axId val="0"/>
      </c:bar3DChart>
      <c:catAx>
        <c:axId val="25994368"/>
        <c:scaling>
          <c:orientation val="minMax"/>
        </c:scaling>
        <c:delete val="0"/>
        <c:axPos val="b"/>
        <c:numFmt formatCode="General" sourceLinked="0"/>
        <c:majorTickMark val="out"/>
        <c:minorTickMark val="none"/>
        <c:tickLblPos val="nextTo"/>
        <c:txPr>
          <a:bodyPr/>
          <a:lstStyle/>
          <a:p>
            <a:pPr>
              <a:defRPr b="1"/>
            </a:pPr>
            <a:endParaRPr lang="ru-RU"/>
          </a:p>
        </c:txPr>
        <c:crossAx val="25995904"/>
        <c:crosses val="autoZero"/>
        <c:auto val="1"/>
        <c:lblAlgn val="ctr"/>
        <c:lblOffset val="100"/>
        <c:noMultiLvlLbl val="0"/>
      </c:catAx>
      <c:valAx>
        <c:axId val="25995904"/>
        <c:scaling>
          <c:orientation val="minMax"/>
        </c:scaling>
        <c:delete val="0"/>
        <c:axPos val="l"/>
        <c:majorGridlines/>
        <c:numFmt formatCode="0.0" sourceLinked="1"/>
        <c:majorTickMark val="out"/>
        <c:minorTickMark val="none"/>
        <c:tickLblPos val="nextTo"/>
        <c:crossAx val="25994368"/>
        <c:crosses val="autoZero"/>
        <c:crossBetween val="between"/>
      </c:valAx>
    </c:plotArea>
    <c:legend>
      <c:legendPos val="r"/>
      <c:overlay val="0"/>
    </c:legend>
    <c:plotVisOnly val="1"/>
    <c:dispBlanksAs val="gap"/>
    <c:showDLblsOverMax val="0"/>
  </c:chart>
  <c:txPr>
    <a:bodyPr/>
    <a:lstStyle/>
    <a:p>
      <a:pPr>
        <a:defRPr sz="1800">
          <a:latin typeface="Bookman Old Style" pitchFamily="18" charset="0"/>
        </a:defRPr>
      </a:pPr>
      <a:endParaRPr lang="ru-RU"/>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15560527491852558"/>
          <c:y val="3.9486902599846212E-2"/>
          <c:w val="0.6412118044862527"/>
          <c:h val="0.72986244048495552"/>
        </c:manualLayout>
      </c:layout>
      <c:bar3DChart>
        <c:barDir val="col"/>
        <c:grouping val="clustered"/>
        <c:varyColors val="0"/>
        <c:ser>
          <c:idx val="0"/>
          <c:order val="0"/>
          <c:tx>
            <c:strRef>
              <c:f>Лист1!$B$1</c:f>
              <c:strCache>
                <c:ptCount val="1"/>
                <c:pt idx="0">
                  <c:v>всего расходов</c:v>
                </c:pt>
              </c:strCache>
            </c:strRef>
          </c:tx>
          <c:invertIfNegative val="0"/>
          <c:dLbls>
            <c:spPr>
              <a:noFill/>
              <a:ln>
                <a:noFill/>
              </a:ln>
              <a:effectLst/>
            </c:spPr>
            <c:txPr>
              <a:bodyPr/>
              <a:lstStyle/>
              <a:p>
                <a:pPr>
                  <a:defRPr b="1"/>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Лист1!$A$2:$A$4</c:f>
              <c:strCache>
                <c:ptCount val="3"/>
                <c:pt idx="0">
                  <c:v>2023 год</c:v>
                </c:pt>
                <c:pt idx="1">
                  <c:v>2024 год (план)</c:v>
                </c:pt>
                <c:pt idx="2">
                  <c:v>2024 год (факт)</c:v>
                </c:pt>
              </c:strCache>
            </c:strRef>
          </c:cat>
          <c:val>
            <c:numRef>
              <c:f>Лист1!$B$2:$B$4</c:f>
              <c:numCache>
                <c:formatCode>General</c:formatCode>
                <c:ptCount val="3"/>
                <c:pt idx="0">
                  <c:v>51481.7</c:v>
                </c:pt>
                <c:pt idx="1">
                  <c:v>111725.1</c:v>
                </c:pt>
                <c:pt idx="2">
                  <c:v>93622.6</c:v>
                </c:pt>
              </c:numCache>
            </c:numRef>
          </c:val>
          <c:extLst>
            <c:ext xmlns:c16="http://schemas.microsoft.com/office/drawing/2014/chart" uri="{C3380CC4-5D6E-409C-BE32-E72D297353CC}">
              <c16:uniqueId val="{00000000-E4E5-4E97-9D95-C5583EC1CC1F}"/>
            </c:ext>
          </c:extLst>
        </c:ser>
        <c:dLbls>
          <c:showLegendKey val="0"/>
          <c:showVal val="0"/>
          <c:showCatName val="0"/>
          <c:showSerName val="0"/>
          <c:showPercent val="0"/>
          <c:showBubbleSize val="0"/>
        </c:dLbls>
        <c:gapWidth val="150"/>
        <c:shape val="cylinder"/>
        <c:axId val="25725952"/>
        <c:axId val="25899776"/>
        <c:axId val="0"/>
      </c:bar3DChart>
      <c:catAx>
        <c:axId val="25725952"/>
        <c:scaling>
          <c:orientation val="minMax"/>
        </c:scaling>
        <c:delete val="0"/>
        <c:axPos val="b"/>
        <c:numFmt formatCode="General" sourceLinked="0"/>
        <c:majorTickMark val="out"/>
        <c:minorTickMark val="none"/>
        <c:tickLblPos val="nextTo"/>
        <c:crossAx val="25899776"/>
        <c:crosses val="autoZero"/>
        <c:auto val="1"/>
        <c:lblAlgn val="ctr"/>
        <c:lblOffset val="100"/>
        <c:noMultiLvlLbl val="0"/>
      </c:catAx>
      <c:valAx>
        <c:axId val="25899776"/>
        <c:scaling>
          <c:orientation val="minMax"/>
        </c:scaling>
        <c:delete val="0"/>
        <c:axPos val="l"/>
        <c:majorGridlines/>
        <c:numFmt formatCode="General" sourceLinked="1"/>
        <c:majorTickMark val="out"/>
        <c:minorTickMark val="none"/>
        <c:tickLblPos val="nextTo"/>
        <c:crossAx val="25725952"/>
        <c:crosses val="autoZero"/>
        <c:crossBetween val="between"/>
      </c:valAx>
    </c:plotArea>
    <c:legend>
      <c:legendPos val="r"/>
      <c:layout>
        <c:manualLayout>
          <c:xMode val="edge"/>
          <c:yMode val="edge"/>
          <c:x val="0.80504747447411551"/>
          <c:y val="0.46597293803890782"/>
          <c:w val="0.18507605144269232"/>
          <c:h val="0.15376785451332825"/>
        </c:manualLayout>
      </c:layout>
      <c:overlay val="0"/>
    </c:legend>
    <c:plotVisOnly val="1"/>
    <c:dispBlanksAs val="gap"/>
    <c:showDLblsOverMax val="0"/>
  </c:chart>
  <c:txPr>
    <a:bodyPr/>
    <a:lstStyle/>
    <a:p>
      <a:pPr>
        <a:defRPr sz="1800"/>
      </a:pPr>
      <a:endParaRPr lang="ru-RU"/>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0.25761318024539276"/>
          <c:y val="2.5591707480738216E-3"/>
          <c:w val="0.52223498104403121"/>
          <c:h val="0.80769230769230771"/>
        </c:manualLayout>
      </c:layout>
      <c:pie3DChart>
        <c:varyColors val="1"/>
        <c:ser>
          <c:idx val="0"/>
          <c:order val="0"/>
          <c:tx>
            <c:strRef>
              <c:f>Лист1!$B$1</c:f>
              <c:strCache>
                <c:ptCount val="1"/>
                <c:pt idx="0">
                  <c:v>Расходы</c:v>
                </c:pt>
              </c:strCache>
            </c:strRef>
          </c:tx>
          <c:explosion val="17"/>
          <c:dPt>
            <c:idx val="2"/>
            <c:bubble3D val="0"/>
            <c:explosion val="27"/>
            <c:extLst>
              <c:ext xmlns:c16="http://schemas.microsoft.com/office/drawing/2014/chart" uri="{C3380CC4-5D6E-409C-BE32-E72D297353CC}">
                <c16:uniqueId val="{00000000-849B-47E5-87AE-7B086088A9B1}"/>
              </c:ext>
            </c:extLst>
          </c:dPt>
          <c:dLbls>
            <c:spPr>
              <a:noFill/>
              <a:ln>
                <a:noFill/>
              </a:ln>
              <a:effectLst/>
            </c:spPr>
            <c:txPr>
              <a:bodyPr/>
              <a:lstStyle/>
              <a:p>
                <a:pPr>
                  <a:defRPr sz="1400" b="1">
                    <a:latin typeface="Times New Roman" pitchFamily="18" charset="0"/>
                    <a:cs typeface="Times New Roman" pitchFamily="18" charset="0"/>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Лист1!$A$2:$A$10</c:f>
              <c:strCache>
                <c:ptCount val="9"/>
                <c:pt idx="0">
                  <c:v>общегосударственные вопросы</c:v>
                </c:pt>
                <c:pt idx="1">
                  <c:v>национальная оборона</c:v>
                </c:pt>
                <c:pt idx="3">
                  <c:v>национальная экономика</c:v>
                </c:pt>
                <c:pt idx="4">
                  <c:v>другие вопросы в области национальной эклномики</c:v>
                </c:pt>
                <c:pt idx="5">
                  <c:v>жилищно-коммунальное хозяйство</c:v>
                </c:pt>
                <c:pt idx="6">
                  <c:v>культура и кинематография</c:v>
                </c:pt>
                <c:pt idx="7">
                  <c:v>социальная политика</c:v>
                </c:pt>
                <c:pt idx="8">
                  <c:v>физическая культура и спорт</c:v>
                </c:pt>
              </c:strCache>
            </c:strRef>
          </c:cat>
          <c:val>
            <c:numRef>
              <c:f>Лист1!$B$2:$B$10</c:f>
              <c:numCache>
                <c:formatCode>0.0</c:formatCode>
                <c:ptCount val="9"/>
                <c:pt idx="0">
                  <c:v>20.7</c:v>
                </c:pt>
                <c:pt idx="1">
                  <c:v>0.3</c:v>
                </c:pt>
                <c:pt idx="3">
                  <c:v>6.8</c:v>
                </c:pt>
                <c:pt idx="4">
                  <c:v>0.2</c:v>
                </c:pt>
                <c:pt idx="5">
                  <c:v>39.6</c:v>
                </c:pt>
                <c:pt idx="6">
                  <c:v>11.7</c:v>
                </c:pt>
                <c:pt idx="7">
                  <c:v>0.11</c:v>
                </c:pt>
                <c:pt idx="8">
                  <c:v>14</c:v>
                </c:pt>
              </c:numCache>
            </c:numRef>
          </c:val>
          <c:extLst>
            <c:ext xmlns:c16="http://schemas.microsoft.com/office/drawing/2014/chart" uri="{C3380CC4-5D6E-409C-BE32-E72D297353CC}">
              <c16:uniqueId val="{00000001-849B-47E5-87AE-7B086088A9B1}"/>
            </c:ext>
          </c:extLst>
        </c:ser>
        <c:dLbls>
          <c:showLegendKey val="0"/>
          <c:showVal val="0"/>
          <c:showCatName val="0"/>
          <c:showSerName val="0"/>
          <c:showPercent val="0"/>
          <c:showBubbleSize val="0"/>
          <c:showLeaderLines val="1"/>
        </c:dLbls>
      </c:pie3DChart>
      <c:spPr>
        <a:noFill/>
        <a:ln w="25400">
          <a:noFill/>
        </a:ln>
      </c:spPr>
    </c:plotArea>
    <c:legend>
      <c:legendPos val="r"/>
      <c:layout>
        <c:manualLayout>
          <c:xMode val="edge"/>
          <c:yMode val="edge"/>
          <c:x val="0"/>
          <c:y val="0.64529224712295552"/>
          <c:w val="0.98702427821522309"/>
          <c:h val="0.35470775287704431"/>
        </c:manualLayout>
      </c:layout>
      <c:overlay val="0"/>
      <c:txPr>
        <a:bodyPr/>
        <a:lstStyle/>
        <a:p>
          <a:pPr>
            <a:defRPr sz="1200">
              <a:latin typeface="Times New Roman" pitchFamily="18" charset="0"/>
              <a:cs typeface="Times New Roman" pitchFamily="18" charset="0"/>
            </a:defRPr>
          </a:pPr>
          <a:endParaRPr lang="ru-RU"/>
        </a:p>
      </c:txPr>
    </c:legend>
    <c:plotVisOnly val="1"/>
    <c:dispBlanksAs val="zero"/>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4.5653208343727013E-2"/>
          <c:y val="3.0757693589601252E-2"/>
          <c:w val="0.60809864797151458"/>
          <c:h val="0.88738559700263187"/>
        </c:manualLayout>
      </c:layout>
      <c:pie3DChart>
        <c:varyColors val="1"/>
        <c:ser>
          <c:idx val="0"/>
          <c:order val="0"/>
          <c:tx>
            <c:strRef>
              <c:f>Лист1!$B$1</c:f>
              <c:strCache>
                <c:ptCount val="1"/>
                <c:pt idx="0">
                  <c:v>расходы</c:v>
                </c:pt>
              </c:strCache>
            </c:strRef>
          </c:tx>
          <c:explosion val="27"/>
          <c:dPt>
            <c:idx val="2"/>
            <c:bubble3D val="0"/>
            <c:spPr>
              <a:solidFill>
                <a:srgbClr val="00B0F0"/>
              </a:solidFill>
            </c:spPr>
            <c:extLst>
              <c:ext xmlns:c16="http://schemas.microsoft.com/office/drawing/2014/chart" uri="{C3380CC4-5D6E-409C-BE32-E72D297353CC}">
                <c16:uniqueId val="{00000001-606E-4958-AB44-1FE789849B56}"/>
              </c:ext>
            </c:extLst>
          </c:dPt>
          <c:dPt>
            <c:idx val="3"/>
            <c:bubble3D val="0"/>
            <c:explosion val="25"/>
            <c:extLst>
              <c:ext xmlns:c16="http://schemas.microsoft.com/office/drawing/2014/chart" uri="{C3380CC4-5D6E-409C-BE32-E72D297353CC}">
                <c16:uniqueId val="{00000002-606E-4958-AB44-1FE789849B56}"/>
              </c:ext>
            </c:extLst>
          </c:dPt>
          <c:dPt>
            <c:idx val="5"/>
            <c:bubble3D val="0"/>
            <c:explosion val="37"/>
            <c:extLst>
              <c:ext xmlns:c16="http://schemas.microsoft.com/office/drawing/2014/chart" uri="{C3380CC4-5D6E-409C-BE32-E72D297353CC}">
                <c16:uniqueId val="{00000005-0047-4021-B858-03077CAC2B40}"/>
              </c:ext>
            </c:extLst>
          </c:dPt>
          <c:dPt>
            <c:idx val="8"/>
            <c:bubble3D val="0"/>
            <c:spPr>
              <a:solidFill>
                <a:schemeClr val="tx2">
                  <a:lumMod val="60000"/>
                  <a:lumOff val="40000"/>
                </a:schemeClr>
              </a:solidFill>
            </c:spPr>
            <c:extLst>
              <c:ext xmlns:c16="http://schemas.microsoft.com/office/drawing/2014/chart" uri="{C3380CC4-5D6E-409C-BE32-E72D297353CC}">
                <c16:uniqueId val="{00000004-606E-4958-AB44-1FE789849B56}"/>
              </c:ext>
            </c:extLst>
          </c:dPt>
          <c:dLbls>
            <c:spPr>
              <a:noFill/>
              <a:ln>
                <a:noFill/>
              </a:ln>
              <a:effectLst/>
            </c:spPr>
            <c:txPr>
              <a:bodyPr/>
              <a:lstStyle/>
              <a:p>
                <a:pPr>
                  <a:defRPr b="1"/>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Лист1!$A$2:$A$20</c:f>
              <c:strCache>
                <c:ptCount val="19"/>
                <c:pt idx="0">
                  <c:v>заработная плата с начислениями</c:v>
                </c:pt>
                <c:pt idx="1">
                  <c:v>услуги связи</c:v>
                </c:pt>
                <c:pt idx="2">
                  <c:v>коммунальные услуги</c:v>
                </c:pt>
                <c:pt idx="3">
                  <c:v>Трансортные услуги</c:v>
                </c:pt>
                <c:pt idx="4">
                  <c:v>Аренда плата за пользование имуществом</c:v>
                </c:pt>
                <c:pt idx="5">
                  <c:v>работы, услуги по содержанию имущества</c:v>
                </c:pt>
                <c:pt idx="6">
                  <c:v>прочие работы, услуги</c:v>
                </c:pt>
                <c:pt idx="7">
                  <c:v>Страхование</c:v>
                </c:pt>
                <c:pt idx="8">
                  <c:v>Пенсии , пособи, выплачиваемые работодателем</c:v>
                </c:pt>
                <c:pt idx="9">
                  <c:v>Штрафы ,налоги</c:v>
                </c:pt>
                <c:pt idx="10">
                  <c:v>Другие экономические санкции</c:v>
                </c:pt>
                <c:pt idx="11">
                  <c:v>Иные выплаты текущего характера</c:v>
                </c:pt>
                <c:pt idx="12">
                  <c:v>перечисления другим бюджетам бюджетной системы</c:v>
                </c:pt>
                <c:pt idx="13">
                  <c:v>увеличение стоимости стороительных материалов</c:v>
                </c:pt>
                <c:pt idx="14">
                  <c:v>увеличение стоимости мягкого инвентаря</c:v>
                </c:pt>
                <c:pt idx="15">
                  <c:v>увеличение стоимтости прочих материалов запасов однократного применение</c:v>
                </c:pt>
                <c:pt idx="16">
                  <c:v>увеличение стоимости прочих оборотных запасов</c:v>
                </c:pt>
                <c:pt idx="17">
                  <c:v>увеличение стоимости основных средств</c:v>
                </c:pt>
                <c:pt idx="18">
                  <c:v>увеличение стоимости горюче-смазочных материалов</c:v>
                </c:pt>
              </c:strCache>
            </c:strRef>
          </c:cat>
          <c:val>
            <c:numRef>
              <c:f>Лист1!$B$2:$B$20</c:f>
              <c:numCache>
                <c:formatCode>General</c:formatCode>
                <c:ptCount val="19"/>
                <c:pt idx="0">
                  <c:v>12.6</c:v>
                </c:pt>
                <c:pt idx="1">
                  <c:v>0.4</c:v>
                </c:pt>
                <c:pt idx="2">
                  <c:v>5.0999999999999996</c:v>
                </c:pt>
                <c:pt idx="3">
                  <c:v>0.7</c:v>
                </c:pt>
                <c:pt idx="4">
                  <c:v>26.9</c:v>
                </c:pt>
                <c:pt idx="5">
                  <c:v>26.5</c:v>
                </c:pt>
                <c:pt idx="6">
                  <c:v>10.6</c:v>
                </c:pt>
                <c:pt idx="7">
                  <c:v>0.02</c:v>
                </c:pt>
                <c:pt idx="8">
                  <c:v>0.4</c:v>
                </c:pt>
                <c:pt idx="9">
                  <c:v>0.3</c:v>
                </c:pt>
                <c:pt idx="10">
                  <c:v>0</c:v>
                </c:pt>
                <c:pt idx="11">
                  <c:v>0</c:v>
                </c:pt>
                <c:pt idx="12">
                  <c:v>7</c:v>
                </c:pt>
                <c:pt idx="13">
                  <c:v>0.2</c:v>
                </c:pt>
                <c:pt idx="14">
                  <c:v>0.3</c:v>
                </c:pt>
                <c:pt idx="15">
                  <c:v>0.6</c:v>
                </c:pt>
                <c:pt idx="16">
                  <c:v>2.6</c:v>
                </c:pt>
                <c:pt idx="17">
                  <c:v>44.6</c:v>
                </c:pt>
                <c:pt idx="18">
                  <c:v>1.4</c:v>
                </c:pt>
              </c:numCache>
            </c:numRef>
          </c:val>
          <c:extLst>
            <c:ext xmlns:c16="http://schemas.microsoft.com/office/drawing/2014/chart" uri="{C3380CC4-5D6E-409C-BE32-E72D297353CC}">
              <c16:uniqueId val="{00000005-606E-4958-AB44-1FE789849B56}"/>
            </c:ext>
          </c:extLst>
        </c:ser>
        <c:dLbls>
          <c:showLegendKey val="0"/>
          <c:showVal val="0"/>
          <c:showCatName val="0"/>
          <c:showSerName val="0"/>
          <c:showPercent val="0"/>
          <c:showBubbleSize val="0"/>
          <c:showLeaderLines val="1"/>
        </c:dLbls>
      </c:pie3DChart>
    </c:plotArea>
    <c:legend>
      <c:legendPos val="r"/>
      <c:layout>
        <c:manualLayout>
          <c:xMode val="edge"/>
          <c:yMode val="edge"/>
          <c:x val="0.64655427174758362"/>
          <c:y val="1.7973737273125457E-4"/>
          <c:w val="0.34275725129073709"/>
          <c:h val="0.96724616068300162"/>
        </c:manualLayout>
      </c:layout>
      <c:overlay val="0"/>
      <c:txPr>
        <a:bodyPr/>
        <a:lstStyle/>
        <a:p>
          <a:pPr>
            <a:defRPr sz="1300">
              <a:latin typeface="Times New Roman" pitchFamily="18" charset="0"/>
              <a:cs typeface="Times New Roman" pitchFamily="18" charset="0"/>
            </a:defRPr>
          </a:pPr>
          <a:endParaRPr lang="ru-RU"/>
        </a:p>
      </c:txPr>
    </c:legend>
    <c:plotVisOnly val="1"/>
    <c:dispBlanksAs val="zero"/>
    <c:showDLblsOverMax val="0"/>
  </c:chart>
  <c:txPr>
    <a:bodyPr/>
    <a:lstStyle/>
    <a:p>
      <a:pPr>
        <a:defRPr sz="1800"/>
      </a:pPr>
      <a:endParaRPr lang="ru-RU"/>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6.2957896653458328E-2"/>
          <c:y val="9.1456048830395292E-2"/>
          <c:w val="0.55806877939488264"/>
          <c:h val="0.7670727298956832"/>
        </c:manualLayout>
      </c:layout>
      <c:pie3DChart>
        <c:varyColors val="1"/>
        <c:ser>
          <c:idx val="0"/>
          <c:order val="0"/>
          <c:tx>
            <c:strRef>
              <c:f>Лист1!$B$1</c:f>
              <c:strCache>
                <c:ptCount val="1"/>
                <c:pt idx="0">
                  <c:v>Расходы</c:v>
                </c:pt>
              </c:strCache>
            </c:strRef>
          </c:tx>
          <c:explosion val="27"/>
          <c:dLbls>
            <c:dLbl>
              <c:idx val="0"/>
              <c:tx>
                <c:rich>
                  <a:bodyPr/>
                  <a:lstStyle/>
                  <a:p>
                    <a:r>
                      <a:rPr lang="en-US" dirty="0"/>
                      <a:t>64104,1</a:t>
                    </a:r>
                  </a:p>
                  <a:p>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CEA-409E-A161-F8CDE6078CE3}"/>
                </c:ext>
              </c:extLst>
            </c:dLbl>
            <c:dLbl>
              <c:idx val="1"/>
              <c:tx>
                <c:rich>
                  <a:bodyPr/>
                  <a:lstStyle/>
                  <a:p>
                    <a:r>
                      <a:rPr lang="en-US" dirty="0"/>
                      <a:t>29518,5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CEA-409E-A161-F8CDE6078CE3}"/>
                </c:ext>
              </c:extLst>
            </c:dLbl>
            <c:spPr>
              <a:noFill/>
              <a:ln>
                <a:noFill/>
              </a:ln>
              <a:effectLst/>
            </c:spPr>
            <c:txPr>
              <a:bodyPr/>
              <a:lstStyle/>
              <a:p>
                <a:pPr>
                  <a:defRPr b="1"/>
                </a:pPr>
                <a:endParaRPr lang="ru-RU"/>
              </a:p>
            </c:txPr>
            <c:showLegendKey val="0"/>
            <c:showVal val="1"/>
            <c:showCatName val="0"/>
            <c:showSerName val="0"/>
            <c:showPercent val="0"/>
            <c:showBubbleSize val="0"/>
            <c:showLeaderLines val="0"/>
            <c:extLst>
              <c:ext xmlns:c15="http://schemas.microsoft.com/office/drawing/2012/chart" uri="{CE6537A1-D6FC-4f65-9D91-7224C49458BB}"/>
            </c:extLst>
          </c:dLbls>
          <c:cat>
            <c:strRef>
              <c:f>Лист1!$A$2:$A$3</c:f>
              <c:strCache>
                <c:ptCount val="2"/>
                <c:pt idx="0">
                  <c:v>расходы на финансирование муниципальных программ</c:v>
                </c:pt>
                <c:pt idx="1">
                  <c:v>расходы на непрограммные мероприятия</c:v>
                </c:pt>
              </c:strCache>
            </c:strRef>
          </c:cat>
          <c:val>
            <c:numRef>
              <c:f>Лист1!$B$2:$B$3</c:f>
              <c:numCache>
                <c:formatCode>General</c:formatCode>
                <c:ptCount val="2"/>
                <c:pt idx="0">
                  <c:v>29404.3</c:v>
                </c:pt>
                <c:pt idx="1">
                  <c:v>22077.4</c:v>
                </c:pt>
              </c:numCache>
            </c:numRef>
          </c:val>
          <c:extLst>
            <c:ext xmlns:c16="http://schemas.microsoft.com/office/drawing/2014/chart" uri="{C3380CC4-5D6E-409C-BE32-E72D297353CC}">
              <c16:uniqueId val="{00000002-3CEA-409E-A161-F8CDE6078CE3}"/>
            </c:ext>
          </c:extLst>
        </c:ser>
        <c:ser>
          <c:idx val="1"/>
          <c:order val="1"/>
          <c:tx>
            <c:strRef>
              <c:f>Лист1!$C$1</c:f>
              <c:strCache>
                <c:ptCount val="1"/>
                <c:pt idx="0">
                  <c:v>Столбец1</c:v>
                </c:pt>
              </c:strCache>
            </c:strRef>
          </c:tx>
          <c:cat>
            <c:strRef>
              <c:f>Лист1!$A$2:$A$3</c:f>
              <c:strCache>
                <c:ptCount val="2"/>
                <c:pt idx="0">
                  <c:v>расходы на финансирование муниципальных программ</c:v>
                </c:pt>
                <c:pt idx="1">
                  <c:v>расходы на непрограммные мероприятия</c:v>
                </c:pt>
              </c:strCache>
            </c:strRef>
          </c:cat>
          <c:val>
            <c:numRef>
              <c:f>Лист1!$C$2:$C$3</c:f>
              <c:numCache>
                <c:formatCode>General</c:formatCode>
                <c:ptCount val="2"/>
              </c:numCache>
            </c:numRef>
          </c:val>
          <c:extLst>
            <c:ext xmlns:c16="http://schemas.microsoft.com/office/drawing/2014/chart" uri="{C3380CC4-5D6E-409C-BE32-E72D297353CC}">
              <c16:uniqueId val="{00000003-3CEA-409E-A161-F8CDE6078CE3}"/>
            </c:ext>
          </c:extLst>
        </c:ser>
        <c:dLbls>
          <c:showLegendKey val="0"/>
          <c:showVal val="0"/>
          <c:showCatName val="0"/>
          <c:showSerName val="0"/>
          <c:showPercent val="0"/>
          <c:showBubbleSize val="0"/>
          <c:showLeaderLines val="0"/>
        </c:dLbls>
      </c:pie3DChart>
    </c:plotArea>
    <c:legend>
      <c:legendPos val="r"/>
      <c:layout>
        <c:manualLayout>
          <c:xMode val="edge"/>
          <c:yMode val="edge"/>
          <c:x val="0.67418627868509062"/>
          <c:y val="0.25513417248829723"/>
          <c:w val="0.27378966637451813"/>
          <c:h val="0.45887604528186765"/>
        </c:manualLayout>
      </c:layout>
      <c:overlay val="0"/>
      <c:txPr>
        <a:bodyPr/>
        <a:lstStyle/>
        <a:p>
          <a:pPr>
            <a:defRPr>
              <a:latin typeface="+mj-lt"/>
            </a:defRPr>
          </a:pPr>
          <a:endParaRPr lang="ru-RU"/>
        </a:p>
      </c:txPr>
    </c:legend>
    <c:plotVisOnly val="1"/>
    <c:dispBlanksAs val="zero"/>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a:latin typeface="+mj-lt"/>
            </a:defRPr>
          </a:pPr>
          <a:endParaRPr lang="ru-RU"/>
        </a:p>
      </c:txPr>
    </c:title>
    <c:autoTitleDeleted val="0"/>
    <c:view3D>
      <c:rotX val="15"/>
      <c:rotY val="20"/>
      <c:rAngAx val="1"/>
    </c:view3D>
    <c:floor>
      <c:thickness val="0"/>
    </c:floor>
    <c:sideWall>
      <c:thickness val="0"/>
      <c:spPr>
        <a:solidFill>
          <a:schemeClr val="accent2">
            <a:lumMod val="20000"/>
            <a:lumOff val="80000"/>
          </a:schemeClr>
        </a:solidFill>
      </c:spPr>
    </c:sideWall>
    <c:backWall>
      <c:thickness val="0"/>
      <c:spPr>
        <a:solidFill>
          <a:schemeClr val="accent2">
            <a:lumMod val="20000"/>
            <a:lumOff val="80000"/>
          </a:schemeClr>
        </a:solidFill>
      </c:spPr>
    </c:backWall>
    <c:plotArea>
      <c:layout/>
      <c:bar3DChart>
        <c:barDir val="col"/>
        <c:grouping val="clustered"/>
        <c:varyColors val="0"/>
        <c:ser>
          <c:idx val="0"/>
          <c:order val="0"/>
          <c:tx>
            <c:strRef>
              <c:f>Лист1!$B$1</c:f>
              <c:strCache>
                <c:ptCount val="1"/>
                <c:pt idx="0">
                  <c:v>ОЖИДАЕМАЯ ПРОДОЛЖИТЕЛЬНОСТЬ ЖИЗНИ ПРИ РОЖДЕНИИ, лет</c:v>
                </c:pt>
              </c:strCache>
            </c:strRef>
          </c:tx>
          <c:spPr>
            <a:solidFill>
              <a:srgbClr val="C00000"/>
            </a:solidFill>
          </c:spPr>
          <c:invertIfNegative val="0"/>
          <c:dPt>
            <c:idx val="0"/>
            <c:invertIfNegative val="0"/>
            <c:bubble3D val="0"/>
            <c:spPr>
              <a:gradFill rotWithShape="1">
                <a:gsLst>
                  <a:gs pos="0">
                    <a:schemeClr val="accent1">
                      <a:shade val="60000"/>
                    </a:schemeClr>
                  </a:gs>
                  <a:gs pos="33000">
                    <a:schemeClr val="accent1">
                      <a:tint val="86500"/>
                    </a:schemeClr>
                  </a:gs>
                  <a:gs pos="46750">
                    <a:schemeClr val="accent1">
                      <a:tint val="71000"/>
                      <a:satMod val="112000"/>
                    </a:schemeClr>
                  </a:gs>
                  <a:gs pos="53000">
                    <a:schemeClr val="accent1">
                      <a:tint val="71000"/>
                      <a:satMod val="112000"/>
                    </a:schemeClr>
                  </a:gs>
                  <a:gs pos="68000">
                    <a:schemeClr val="accent1">
                      <a:tint val="86000"/>
                    </a:schemeClr>
                  </a:gs>
                  <a:gs pos="100000">
                    <a:schemeClr val="accent1">
                      <a:shade val="60000"/>
                    </a:schemeClr>
                  </a:gs>
                </a:gsLst>
                <a:lin ang="8350000" scaled="1"/>
              </a:gradFill>
              <a:ln w="9525" cap="flat" cmpd="sng" algn="ctr">
                <a:solidFill>
                  <a:schemeClr val="accent1">
                    <a:shade val="48000"/>
                    <a:satMod val="110000"/>
                  </a:schemeClr>
                </a:solidFill>
                <a:prstDash val="solid"/>
              </a:ln>
              <a:effectLst>
                <a:outerShdw blurRad="190500" dist="228600" dir="2700000" sy="90000" rotWithShape="0">
                  <a:srgbClr val="000000">
                    <a:alpha val="25500"/>
                  </a:srgbClr>
                </a:outerShdw>
              </a:effectLst>
            </c:spPr>
            <c:extLst>
              <c:ext xmlns:c16="http://schemas.microsoft.com/office/drawing/2014/chart" uri="{C3380CC4-5D6E-409C-BE32-E72D297353CC}">
                <c16:uniqueId val="{00000001-6ABE-49D1-88EE-50F890B9345A}"/>
              </c:ext>
            </c:extLst>
          </c:dPt>
          <c:dPt>
            <c:idx val="1"/>
            <c:invertIfNegative val="0"/>
            <c:bubble3D val="0"/>
            <c:spPr>
              <a:gradFill rotWithShape="1">
                <a:gsLst>
                  <a:gs pos="0">
                    <a:schemeClr val="accent1">
                      <a:shade val="60000"/>
                    </a:schemeClr>
                  </a:gs>
                  <a:gs pos="33000">
                    <a:schemeClr val="accent1">
                      <a:tint val="86500"/>
                    </a:schemeClr>
                  </a:gs>
                  <a:gs pos="46750">
                    <a:schemeClr val="accent1">
                      <a:tint val="71000"/>
                      <a:satMod val="112000"/>
                    </a:schemeClr>
                  </a:gs>
                  <a:gs pos="53000">
                    <a:schemeClr val="accent1">
                      <a:tint val="71000"/>
                      <a:satMod val="112000"/>
                    </a:schemeClr>
                  </a:gs>
                  <a:gs pos="68000">
                    <a:schemeClr val="accent1">
                      <a:tint val="86000"/>
                    </a:schemeClr>
                  </a:gs>
                  <a:gs pos="100000">
                    <a:schemeClr val="accent1">
                      <a:shade val="60000"/>
                    </a:schemeClr>
                  </a:gs>
                </a:gsLst>
                <a:lin ang="8350000" scaled="1"/>
              </a:gradFill>
              <a:ln w="9525" cap="flat" cmpd="sng" algn="ctr">
                <a:solidFill>
                  <a:schemeClr val="accent1">
                    <a:shade val="48000"/>
                    <a:satMod val="110000"/>
                  </a:schemeClr>
                </a:solidFill>
                <a:prstDash val="solid"/>
              </a:ln>
              <a:effectLst>
                <a:outerShdw blurRad="190500" dist="228600" dir="2700000" sy="90000" rotWithShape="0">
                  <a:srgbClr val="000000">
                    <a:alpha val="25500"/>
                  </a:srgbClr>
                </a:outerShdw>
              </a:effectLst>
            </c:spPr>
            <c:extLst>
              <c:ext xmlns:c16="http://schemas.microsoft.com/office/drawing/2014/chart" uri="{C3380CC4-5D6E-409C-BE32-E72D297353CC}">
                <c16:uniqueId val="{00000003-6ABE-49D1-88EE-50F890B9345A}"/>
              </c:ext>
            </c:extLst>
          </c:dPt>
          <c:dPt>
            <c:idx val="2"/>
            <c:invertIfNegative val="0"/>
            <c:bubble3D val="0"/>
            <c:spPr>
              <a:gradFill rotWithShape="1">
                <a:gsLst>
                  <a:gs pos="0">
                    <a:schemeClr val="accent1">
                      <a:shade val="60000"/>
                    </a:schemeClr>
                  </a:gs>
                  <a:gs pos="33000">
                    <a:schemeClr val="accent1">
                      <a:tint val="86500"/>
                    </a:schemeClr>
                  </a:gs>
                  <a:gs pos="46750">
                    <a:schemeClr val="accent1">
                      <a:tint val="71000"/>
                      <a:satMod val="112000"/>
                    </a:schemeClr>
                  </a:gs>
                  <a:gs pos="53000">
                    <a:schemeClr val="accent1">
                      <a:tint val="71000"/>
                      <a:satMod val="112000"/>
                    </a:schemeClr>
                  </a:gs>
                  <a:gs pos="68000">
                    <a:schemeClr val="accent1">
                      <a:tint val="86000"/>
                    </a:schemeClr>
                  </a:gs>
                  <a:gs pos="100000">
                    <a:schemeClr val="accent1">
                      <a:shade val="60000"/>
                    </a:schemeClr>
                  </a:gs>
                </a:gsLst>
                <a:lin ang="8350000" scaled="1"/>
              </a:gradFill>
              <a:ln w="9525" cap="flat" cmpd="sng" algn="ctr">
                <a:solidFill>
                  <a:schemeClr val="accent1">
                    <a:shade val="48000"/>
                    <a:satMod val="110000"/>
                  </a:schemeClr>
                </a:solidFill>
                <a:prstDash val="solid"/>
              </a:ln>
              <a:effectLst>
                <a:outerShdw blurRad="190500" dist="228600" dir="2700000" sy="90000" rotWithShape="0">
                  <a:srgbClr val="000000">
                    <a:alpha val="25500"/>
                  </a:srgbClr>
                </a:outerShdw>
              </a:effectLst>
            </c:spPr>
            <c:extLst>
              <c:ext xmlns:c16="http://schemas.microsoft.com/office/drawing/2014/chart" uri="{C3380CC4-5D6E-409C-BE32-E72D297353CC}">
                <c16:uniqueId val="{00000005-6ABE-49D1-88EE-50F890B9345A}"/>
              </c:ext>
            </c:extLst>
          </c:dPt>
          <c:dLbls>
            <c:spPr>
              <a:noFill/>
              <a:ln>
                <a:noFill/>
              </a:ln>
              <a:effectLst/>
            </c:spPr>
            <c:txPr>
              <a:bodyPr/>
              <a:lstStyle/>
              <a:p>
                <a:pPr>
                  <a:defRPr b="1">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Лист1!$A$2:$A$4</c:f>
              <c:strCache>
                <c:ptCount val="3"/>
                <c:pt idx="0">
                  <c:v>2023год</c:v>
                </c:pt>
                <c:pt idx="1">
                  <c:v>2024 год (план)</c:v>
                </c:pt>
                <c:pt idx="2">
                  <c:v>2024год (факт)</c:v>
                </c:pt>
              </c:strCache>
            </c:strRef>
          </c:cat>
          <c:val>
            <c:numRef>
              <c:f>Лист1!$B$2:$B$4</c:f>
              <c:numCache>
                <c:formatCode>General</c:formatCode>
                <c:ptCount val="3"/>
                <c:pt idx="0">
                  <c:v>75</c:v>
                </c:pt>
                <c:pt idx="1">
                  <c:v>75</c:v>
                </c:pt>
                <c:pt idx="2">
                  <c:v>75</c:v>
                </c:pt>
              </c:numCache>
            </c:numRef>
          </c:val>
          <c:extLst>
            <c:ext xmlns:c16="http://schemas.microsoft.com/office/drawing/2014/chart" uri="{C3380CC4-5D6E-409C-BE32-E72D297353CC}">
              <c16:uniqueId val="{00000006-6ABE-49D1-88EE-50F890B9345A}"/>
            </c:ext>
          </c:extLst>
        </c:ser>
        <c:dLbls>
          <c:showLegendKey val="0"/>
          <c:showVal val="0"/>
          <c:showCatName val="0"/>
          <c:showSerName val="0"/>
          <c:showPercent val="0"/>
          <c:showBubbleSize val="0"/>
        </c:dLbls>
        <c:gapWidth val="150"/>
        <c:shape val="cylinder"/>
        <c:axId val="3261952"/>
        <c:axId val="3263488"/>
        <c:axId val="0"/>
      </c:bar3DChart>
      <c:catAx>
        <c:axId val="3261952"/>
        <c:scaling>
          <c:orientation val="minMax"/>
        </c:scaling>
        <c:delete val="0"/>
        <c:axPos val="b"/>
        <c:numFmt formatCode="General" sourceLinked="0"/>
        <c:majorTickMark val="out"/>
        <c:minorTickMark val="none"/>
        <c:tickLblPos val="nextTo"/>
        <c:crossAx val="3263488"/>
        <c:crosses val="autoZero"/>
        <c:auto val="1"/>
        <c:lblAlgn val="ctr"/>
        <c:lblOffset val="100"/>
        <c:noMultiLvlLbl val="0"/>
      </c:catAx>
      <c:valAx>
        <c:axId val="3263488"/>
        <c:scaling>
          <c:orientation val="minMax"/>
        </c:scaling>
        <c:delete val="0"/>
        <c:axPos val="l"/>
        <c:majorGridlines/>
        <c:numFmt formatCode="General" sourceLinked="1"/>
        <c:majorTickMark val="out"/>
        <c:minorTickMark val="none"/>
        <c:tickLblPos val="nextTo"/>
        <c:crossAx val="326195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mj-lt"/>
              </a:defRPr>
            </a:pPr>
            <a:r>
              <a:rPr lang="ru-RU" dirty="0">
                <a:latin typeface="+mj-lt"/>
              </a:rPr>
              <a:t>СМЕРТНОСТЬ НАСЕЛЕНИЯ - КОЛИЧЕСТВО УМЕРШИХ НА </a:t>
            </a:r>
            <a:r>
              <a:rPr lang="ru-RU" dirty="0">
                <a:latin typeface="Book Antiqua" pitchFamily="18" charset="0"/>
                <a:ea typeface="BatangChe" pitchFamily="49" charset="-127"/>
              </a:rPr>
              <a:t>1</a:t>
            </a:r>
            <a:r>
              <a:rPr lang="ru-RU" dirty="0">
                <a:latin typeface="+mj-lt"/>
              </a:rPr>
              <a:t> ТЫС. ЧЕЛОВЕК, человек</a:t>
            </a:r>
          </a:p>
        </c:rich>
      </c:tx>
      <c:overlay val="0"/>
    </c:title>
    <c:autoTitleDeleted val="0"/>
    <c:view3D>
      <c:rotX val="15"/>
      <c:rotY val="20"/>
      <c:rAngAx val="1"/>
    </c:view3D>
    <c:floor>
      <c:thickness val="0"/>
    </c:floor>
    <c:sideWall>
      <c:thickness val="0"/>
      <c:spPr>
        <a:solidFill>
          <a:schemeClr val="accent1">
            <a:lumMod val="20000"/>
            <a:lumOff val="80000"/>
          </a:schemeClr>
        </a:solidFill>
      </c:spPr>
    </c:sideWall>
    <c:backWall>
      <c:thickness val="0"/>
      <c:spPr>
        <a:solidFill>
          <a:schemeClr val="accent1">
            <a:lumMod val="20000"/>
            <a:lumOff val="80000"/>
          </a:schemeClr>
        </a:solidFill>
      </c:spPr>
    </c:backWall>
    <c:plotArea>
      <c:layout/>
      <c:bar3DChart>
        <c:barDir val="col"/>
        <c:grouping val="clustered"/>
        <c:varyColors val="0"/>
        <c:ser>
          <c:idx val="0"/>
          <c:order val="0"/>
          <c:tx>
            <c:strRef>
              <c:f>Лист1!$B$1</c:f>
              <c:strCache>
                <c:ptCount val="1"/>
                <c:pt idx="0">
                  <c:v>СМЕРТНОСТЬ НАСЕЛЕНИЯ - КОЛИЧЕСТВО УМЕРШИХ НА 1 ТЫС.ЧЕЛ., человек</c:v>
                </c:pt>
              </c:strCache>
            </c:strRef>
          </c:tx>
          <c:invertIfNegative val="0"/>
          <c:dLbls>
            <c:spPr>
              <a:noFill/>
              <a:ln>
                <a:noFill/>
              </a:ln>
              <a:effectLst/>
            </c:spPr>
            <c:txPr>
              <a:bodyPr/>
              <a:lstStyle/>
              <a:p>
                <a:pPr>
                  <a:defRPr b="1">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Лист1!$A$2:$A$4</c:f>
              <c:strCache>
                <c:ptCount val="3"/>
                <c:pt idx="0">
                  <c:v>2023 год</c:v>
                </c:pt>
                <c:pt idx="1">
                  <c:v>2024 год (план)</c:v>
                </c:pt>
                <c:pt idx="2">
                  <c:v>2024год (факт)</c:v>
                </c:pt>
              </c:strCache>
            </c:strRef>
          </c:cat>
          <c:val>
            <c:numRef>
              <c:f>Лист1!$B$2:$B$4</c:f>
              <c:numCache>
                <c:formatCode>General</c:formatCode>
                <c:ptCount val="3"/>
                <c:pt idx="0">
                  <c:v>53</c:v>
                </c:pt>
                <c:pt idx="1">
                  <c:v>71</c:v>
                </c:pt>
                <c:pt idx="2">
                  <c:v>71</c:v>
                </c:pt>
              </c:numCache>
            </c:numRef>
          </c:val>
          <c:extLst>
            <c:ext xmlns:c16="http://schemas.microsoft.com/office/drawing/2014/chart" uri="{C3380CC4-5D6E-409C-BE32-E72D297353CC}">
              <c16:uniqueId val="{00000000-1704-4E02-853D-1E93DF70EBC0}"/>
            </c:ext>
          </c:extLst>
        </c:ser>
        <c:dLbls>
          <c:showLegendKey val="0"/>
          <c:showVal val="0"/>
          <c:showCatName val="0"/>
          <c:showSerName val="0"/>
          <c:showPercent val="0"/>
          <c:showBubbleSize val="0"/>
        </c:dLbls>
        <c:gapWidth val="150"/>
        <c:shape val="cylinder"/>
        <c:axId val="19550592"/>
        <c:axId val="19552128"/>
        <c:axId val="0"/>
      </c:bar3DChart>
      <c:catAx>
        <c:axId val="19550592"/>
        <c:scaling>
          <c:orientation val="minMax"/>
        </c:scaling>
        <c:delete val="0"/>
        <c:axPos val="b"/>
        <c:numFmt formatCode="General" sourceLinked="0"/>
        <c:majorTickMark val="out"/>
        <c:minorTickMark val="none"/>
        <c:tickLblPos val="nextTo"/>
        <c:crossAx val="19552128"/>
        <c:crosses val="autoZero"/>
        <c:auto val="1"/>
        <c:lblAlgn val="ctr"/>
        <c:lblOffset val="100"/>
        <c:noMultiLvlLbl val="0"/>
      </c:catAx>
      <c:valAx>
        <c:axId val="19552128"/>
        <c:scaling>
          <c:orientation val="minMax"/>
        </c:scaling>
        <c:delete val="0"/>
        <c:axPos val="l"/>
        <c:majorGridlines/>
        <c:numFmt formatCode="General" sourceLinked="1"/>
        <c:majorTickMark val="out"/>
        <c:minorTickMark val="none"/>
        <c:tickLblPos val="nextTo"/>
        <c:crossAx val="1955059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a:latin typeface="+mj-lt"/>
            </a:defRPr>
          </a:pPr>
          <a:endParaRPr lang="ru-RU"/>
        </a:p>
      </c:txPr>
    </c:title>
    <c:autoTitleDeleted val="0"/>
    <c:view3D>
      <c:rotX val="15"/>
      <c:rotY val="20"/>
      <c:rAngAx val="1"/>
    </c:view3D>
    <c:floor>
      <c:thickness val="0"/>
    </c:floor>
    <c:sideWall>
      <c:thickness val="0"/>
      <c:spPr>
        <a:solidFill>
          <a:schemeClr val="accent2">
            <a:lumMod val="20000"/>
            <a:lumOff val="80000"/>
          </a:schemeClr>
        </a:solidFill>
      </c:spPr>
    </c:sideWall>
    <c:backWall>
      <c:thickness val="0"/>
      <c:spPr>
        <a:solidFill>
          <a:schemeClr val="accent2"/>
        </a:solidFill>
        <a:ln w="25400" cap="flat" cmpd="sng" algn="ctr">
          <a:solidFill>
            <a:schemeClr val="accent2">
              <a:shade val="50000"/>
            </a:schemeClr>
          </a:solidFill>
          <a:prstDash val="solid"/>
        </a:ln>
        <a:effectLst/>
      </c:spPr>
    </c:backWall>
    <c:plotArea>
      <c:layout/>
      <c:bar3DChart>
        <c:barDir val="col"/>
        <c:grouping val="clustered"/>
        <c:varyColors val="0"/>
        <c:ser>
          <c:idx val="0"/>
          <c:order val="0"/>
          <c:tx>
            <c:strRef>
              <c:f>Лист1!$B$1</c:f>
              <c:strCache>
                <c:ptCount val="1"/>
                <c:pt idx="0">
                  <c:v>УРОВЕНЬ ОФИЦИАЛЬНО ЗАРЕГИСТРИРОВАННОЙ БЕЗРАБОТИЦЫ, %</c:v>
                </c:pt>
              </c:strCache>
            </c:strRef>
          </c:tx>
          <c:spPr>
            <a:solidFill>
              <a:srgbClr val="C00000"/>
            </a:solidFill>
            <a:ln>
              <a:noFill/>
            </a:ln>
          </c:spPr>
          <c:invertIfNegative val="0"/>
          <c:dLbls>
            <c:spPr>
              <a:noFill/>
              <a:ln>
                <a:noFill/>
              </a:ln>
              <a:effectLst/>
            </c:spPr>
            <c:txPr>
              <a:bodyPr/>
              <a:lstStyle/>
              <a:p>
                <a:pPr>
                  <a:defRPr b="1">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Лист1!$A$2:$A$4</c:f>
              <c:strCache>
                <c:ptCount val="3"/>
                <c:pt idx="0">
                  <c:v>2023 год</c:v>
                </c:pt>
                <c:pt idx="1">
                  <c:v>2024 год (план)</c:v>
                </c:pt>
                <c:pt idx="2">
                  <c:v>2024 год (факт)</c:v>
                </c:pt>
              </c:strCache>
            </c:strRef>
          </c:cat>
          <c:val>
            <c:numRef>
              <c:f>Лист1!$B$2:$B$4</c:f>
              <c:numCache>
                <c:formatCode>General</c:formatCode>
                <c:ptCount val="3"/>
                <c:pt idx="0">
                  <c:v>0.6</c:v>
                </c:pt>
                <c:pt idx="1">
                  <c:v>0.6</c:v>
                </c:pt>
                <c:pt idx="2">
                  <c:v>0.6</c:v>
                </c:pt>
              </c:numCache>
            </c:numRef>
          </c:val>
          <c:extLst>
            <c:ext xmlns:c16="http://schemas.microsoft.com/office/drawing/2014/chart" uri="{C3380CC4-5D6E-409C-BE32-E72D297353CC}">
              <c16:uniqueId val="{00000000-9B3E-4E43-BD1E-08827632D034}"/>
            </c:ext>
          </c:extLst>
        </c:ser>
        <c:dLbls>
          <c:showLegendKey val="0"/>
          <c:showVal val="0"/>
          <c:showCatName val="0"/>
          <c:showSerName val="0"/>
          <c:showPercent val="0"/>
          <c:showBubbleSize val="0"/>
        </c:dLbls>
        <c:gapWidth val="150"/>
        <c:shape val="cylinder"/>
        <c:axId val="25455616"/>
        <c:axId val="25461504"/>
        <c:axId val="0"/>
      </c:bar3DChart>
      <c:catAx>
        <c:axId val="25455616"/>
        <c:scaling>
          <c:orientation val="minMax"/>
        </c:scaling>
        <c:delete val="0"/>
        <c:axPos val="b"/>
        <c:numFmt formatCode="General" sourceLinked="0"/>
        <c:majorTickMark val="out"/>
        <c:minorTickMark val="none"/>
        <c:tickLblPos val="nextTo"/>
        <c:crossAx val="25461504"/>
        <c:crosses val="autoZero"/>
        <c:auto val="1"/>
        <c:lblAlgn val="ctr"/>
        <c:lblOffset val="100"/>
        <c:noMultiLvlLbl val="0"/>
      </c:catAx>
      <c:valAx>
        <c:axId val="25461504"/>
        <c:scaling>
          <c:orientation val="minMax"/>
        </c:scaling>
        <c:delete val="0"/>
        <c:axPos val="l"/>
        <c:majorGridlines/>
        <c:numFmt formatCode="General" sourceLinked="1"/>
        <c:majorTickMark val="out"/>
        <c:minorTickMark val="none"/>
        <c:tickLblPos val="nextTo"/>
        <c:crossAx val="2545561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mj-lt"/>
              </a:defRPr>
            </a:pPr>
            <a:r>
              <a:rPr lang="ru-RU" dirty="0"/>
              <a:t>СРЕДНЕМЕСЯЧНАЯ НОМИНАЛЬНАЯ НАЧИСЛЕННАЯ ЗАРАБОТНАЯ ПЛАТА, рублей</a:t>
            </a:r>
          </a:p>
        </c:rich>
      </c:tx>
      <c:overlay val="0"/>
    </c:title>
    <c:autoTitleDeleted val="0"/>
    <c:view3D>
      <c:rotX val="15"/>
      <c:rotY val="20"/>
      <c:rAngAx val="1"/>
    </c:view3D>
    <c:floor>
      <c:thickness val="0"/>
    </c:floor>
    <c:sideWall>
      <c:thickness val="0"/>
    </c:sideWall>
    <c:backWall>
      <c:thickness val="0"/>
      <c:spPr>
        <a:solidFill>
          <a:schemeClr val="accent1">
            <a:lumMod val="20000"/>
            <a:lumOff val="80000"/>
          </a:schemeClr>
        </a:solidFill>
      </c:spPr>
    </c:backWall>
    <c:plotArea>
      <c:layout/>
      <c:bar3DChart>
        <c:barDir val="col"/>
        <c:grouping val="clustered"/>
        <c:varyColors val="0"/>
        <c:ser>
          <c:idx val="0"/>
          <c:order val="0"/>
          <c:tx>
            <c:strRef>
              <c:f>Лист1!$B$1</c:f>
              <c:strCache>
                <c:ptCount val="1"/>
                <c:pt idx="0">
                  <c:v>СРЕДНЕМЕСЯЧНАЯ НОМИНАЛЬНАЯ НАЧИСЛЕННАЯ ЗАРАБОТНАЯ ПЛАТА , рублей</c:v>
                </c:pt>
              </c:strCache>
            </c:strRef>
          </c:tx>
          <c:invertIfNegative val="0"/>
          <c:dLbls>
            <c:spPr>
              <a:noFill/>
              <a:ln>
                <a:noFill/>
              </a:ln>
              <a:effectLst/>
            </c:spPr>
            <c:txPr>
              <a:bodyPr/>
              <a:lstStyle/>
              <a:p>
                <a:pPr>
                  <a:defRPr b="1">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Лист1!$A$2:$A$4</c:f>
              <c:strCache>
                <c:ptCount val="3"/>
                <c:pt idx="0">
                  <c:v>2024 год</c:v>
                </c:pt>
                <c:pt idx="1">
                  <c:v>2024 год (план)</c:v>
                </c:pt>
                <c:pt idx="2">
                  <c:v>2024 год (факт)</c:v>
                </c:pt>
              </c:strCache>
            </c:strRef>
          </c:cat>
          <c:val>
            <c:numRef>
              <c:f>Лист1!$B$2:$B$4</c:f>
              <c:numCache>
                <c:formatCode>General</c:formatCode>
                <c:ptCount val="3"/>
                <c:pt idx="0">
                  <c:v>33925</c:v>
                </c:pt>
                <c:pt idx="1">
                  <c:v>109549</c:v>
                </c:pt>
                <c:pt idx="2">
                  <c:v>109549</c:v>
                </c:pt>
              </c:numCache>
            </c:numRef>
          </c:val>
          <c:extLst>
            <c:ext xmlns:c16="http://schemas.microsoft.com/office/drawing/2014/chart" uri="{C3380CC4-5D6E-409C-BE32-E72D297353CC}">
              <c16:uniqueId val="{00000000-73CE-4DDF-AFED-BA250C6C0AEF}"/>
            </c:ext>
          </c:extLst>
        </c:ser>
        <c:dLbls>
          <c:showLegendKey val="0"/>
          <c:showVal val="0"/>
          <c:showCatName val="0"/>
          <c:showSerName val="0"/>
          <c:showPercent val="0"/>
          <c:showBubbleSize val="0"/>
        </c:dLbls>
        <c:gapWidth val="150"/>
        <c:shape val="box"/>
        <c:axId val="19752832"/>
        <c:axId val="19754368"/>
        <c:axId val="0"/>
      </c:bar3DChart>
      <c:catAx>
        <c:axId val="19752832"/>
        <c:scaling>
          <c:orientation val="minMax"/>
        </c:scaling>
        <c:delete val="0"/>
        <c:axPos val="b"/>
        <c:numFmt formatCode="General" sourceLinked="0"/>
        <c:majorTickMark val="out"/>
        <c:minorTickMark val="none"/>
        <c:tickLblPos val="nextTo"/>
        <c:crossAx val="19754368"/>
        <c:crosses val="autoZero"/>
        <c:auto val="1"/>
        <c:lblAlgn val="ctr"/>
        <c:lblOffset val="100"/>
        <c:noMultiLvlLbl val="0"/>
      </c:catAx>
      <c:valAx>
        <c:axId val="19754368"/>
        <c:scaling>
          <c:orientation val="minMax"/>
        </c:scaling>
        <c:delete val="0"/>
        <c:axPos val="l"/>
        <c:majorGridlines/>
        <c:numFmt formatCode="General" sourceLinked="1"/>
        <c:majorTickMark val="out"/>
        <c:minorTickMark val="none"/>
        <c:tickLblPos val="nextTo"/>
        <c:crossAx val="1975283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a:latin typeface="+mj-lt"/>
            </a:defRPr>
          </a:pPr>
          <a:endParaRPr lang="ru-RU"/>
        </a:p>
      </c:txPr>
    </c:title>
    <c:autoTitleDeleted val="0"/>
    <c:view3D>
      <c:rotX val="15"/>
      <c:rotY val="20"/>
      <c:rAngAx val="0"/>
    </c:view3D>
    <c:floor>
      <c:thickness val="0"/>
    </c:floor>
    <c:sideWall>
      <c:thickness val="0"/>
      <c:spPr>
        <a:solidFill>
          <a:schemeClr val="accent1">
            <a:lumMod val="20000"/>
            <a:lumOff val="80000"/>
          </a:schemeClr>
        </a:solidFill>
      </c:spPr>
    </c:sideWall>
    <c:backWall>
      <c:thickness val="0"/>
      <c:spPr>
        <a:solidFill>
          <a:schemeClr val="accent1">
            <a:lumMod val="20000"/>
            <a:lumOff val="80000"/>
          </a:schemeClr>
        </a:solidFill>
      </c:spPr>
    </c:backWall>
    <c:plotArea>
      <c:layout/>
      <c:bar3DChart>
        <c:barDir val="col"/>
        <c:grouping val="clustered"/>
        <c:varyColors val="0"/>
        <c:ser>
          <c:idx val="0"/>
          <c:order val="0"/>
          <c:tx>
            <c:strRef>
              <c:f>Лист1!$B$1</c:f>
              <c:strCache>
                <c:ptCount val="1"/>
                <c:pt idx="0">
                  <c:v>СРЕДНИЙ РАЗМЕР ЗАРАБОТНОЙ ПЛАТЫ РАБОТНИКОВ МУНИЦИПАЛЬНЫХ УЧРЕЖДЕНИЙ КУЛЬТУРЫ, рублей</c:v>
                </c:pt>
              </c:strCache>
            </c:strRef>
          </c:tx>
          <c:invertIfNegative val="0"/>
          <c:dLbls>
            <c:spPr>
              <a:noFill/>
              <a:ln>
                <a:noFill/>
              </a:ln>
              <a:effectLst/>
            </c:spPr>
            <c:txPr>
              <a:bodyPr/>
              <a:lstStyle/>
              <a:p>
                <a:pPr>
                  <a:defRPr b="1">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Лист1!$A$2:$A$4</c:f>
              <c:strCache>
                <c:ptCount val="3"/>
                <c:pt idx="0">
                  <c:v>2021 год</c:v>
                </c:pt>
                <c:pt idx="1">
                  <c:v>2022год (план)</c:v>
                </c:pt>
                <c:pt idx="2">
                  <c:v>2022 год (факт)</c:v>
                </c:pt>
              </c:strCache>
            </c:strRef>
          </c:cat>
          <c:val>
            <c:numRef>
              <c:f>Лист1!$B$2:$B$4</c:f>
              <c:numCache>
                <c:formatCode>General</c:formatCode>
                <c:ptCount val="3"/>
                <c:pt idx="0">
                  <c:v>16112</c:v>
                </c:pt>
                <c:pt idx="1">
                  <c:v>21873.81</c:v>
                </c:pt>
                <c:pt idx="2">
                  <c:v>21873.81</c:v>
                </c:pt>
              </c:numCache>
            </c:numRef>
          </c:val>
          <c:extLst>
            <c:ext xmlns:c16="http://schemas.microsoft.com/office/drawing/2014/chart" uri="{C3380CC4-5D6E-409C-BE32-E72D297353CC}">
              <c16:uniqueId val="{00000000-0E10-480E-8416-D328F94AD0A1}"/>
            </c:ext>
          </c:extLst>
        </c:ser>
        <c:dLbls>
          <c:showLegendKey val="0"/>
          <c:showVal val="0"/>
          <c:showCatName val="0"/>
          <c:showSerName val="0"/>
          <c:showPercent val="0"/>
          <c:showBubbleSize val="0"/>
        </c:dLbls>
        <c:gapWidth val="150"/>
        <c:shape val="box"/>
        <c:axId val="25514752"/>
        <c:axId val="25516288"/>
        <c:axId val="0"/>
      </c:bar3DChart>
      <c:catAx>
        <c:axId val="25514752"/>
        <c:scaling>
          <c:orientation val="minMax"/>
        </c:scaling>
        <c:delete val="0"/>
        <c:axPos val="b"/>
        <c:numFmt formatCode="General" sourceLinked="0"/>
        <c:majorTickMark val="out"/>
        <c:minorTickMark val="none"/>
        <c:tickLblPos val="nextTo"/>
        <c:crossAx val="25516288"/>
        <c:crosses val="autoZero"/>
        <c:auto val="1"/>
        <c:lblAlgn val="ctr"/>
        <c:lblOffset val="100"/>
        <c:noMultiLvlLbl val="0"/>
      </c:catAx>
      <c:valAx>
        <c:axId val="25516288"/>
        <c:scaling>
          <c:orientation val="minMax"/>
        </c:scaling>
        <c:delete val="0"/>
        <c:axPos val="l"/>
        <c:majorGridlines/>
        <c:numFmt formatCode="General" sourceLinked="1"/>
        <c:majorTickMark val="out"/>
        <c:minorTickMark val="none"/>
        <c:tickLblPos val="nextTo"/>
        <c:crossAx val="2551475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a:latin typeface="+mj-lt"/>
            </a:defRPr>
          </a:pPr>
          <a:endParaRPr lang="ru-RU"/>
        </a:p>
      </c:txPr>
    </c:title>
    <c:autoTitleDeleted val="0"/>
    <c:view3D>
      <c:rotX val="15"/>
      <c:rotY val="20"/>
      <c:rAngAx val="1"/>
    </c:view3D>
    <c:floor>
      <c:thickness val="0"/>
    </c:floor>
    <c:sideWall>
      <c:thickness val="0"/>
      <c:spPr>
        <a:solidFill>
          <a:schemeClr val="accent2">
            <a:lumMod val="20000"/>
            <a:lumOff val="80000"/>
          </a:schemeClr>
        </a:solidFill>
      </c:spPr>
    </c:sideWall>
    <c:backWall>
      <c:thickness val="0"/>
      <c:spPr>
        <a:solidFill>
          <a:schemeClr val="accent2">
            <a:lumMod val="20000"/>
            <a:lumOff val="80000"/>
          </a:schemeClr>
        </a:solidFill>
      </c:spPr>
    </c:backWall>
    <c:plotArea>
      <c:layout/>
      <c:bar3DChart>
        <c:barDir val="col"/>
        <c:grouping val="clustered"/>
        <c:varyColors val="0"/>
        <c:ser>
          <c:idx val="0"/>
          <c:order val="0"/>
          <c:tx>
            <c:strRef>
              <c:f>Лист1!$B$1</c:f>
              <c:strCache>
                <c:ptCount val="1"/>
                <c:pt idx="0">
                  <c:v>ВВОД В ДЕЙСТВИЕ ОБЩЕЙ ПЛОЩАДИ ЖИЛЫХ ДОМОВ, тыс.кв.м.</c:v>
                </c:pt>
              </c:strCache>
            </c:strRef>
          </c:tx>
          <c:spPr>
            <a:solidFill>
              <a:srgbClr val="C00000"/>
            </a:solidFill>
          </c:spPr>
          <c:invertIfNegative val="0"/>
          <c:dLbls>
            <c:dLbl>
              <c:idx val="0"/>
              <c:spPr/>
              <c:txPr>
                <a:bodyPr/>
                <a:lstStyle/>
                <a:p>
                  <a:pPr>
                    <a:defRPr b="1">
                      <a:solidFill>
                        <a:schemeClr val="bg1"/>
                      </a:solidFill>
                    </a:defRPr>
                  </a:pPr>
                  <a:endParaRPr lang="ru-RU"/>
                </a:p>
              </c:txPr>
              <c:showLegendKey val="0"/>
              <c:showVal val="1"/>
              <c:showCatName val="0"/>
              <c:showSerName val="0"/>
              <c:showPercent val="0"/>
              <c:showBubbleSize val="0"/>
              <c:extLst>
                <c:ext xmlns:c16="http://schemas.microsoft.com/office/drawing/2014/chart" uri="{C3380CC4-5D6E-409C-BE32-E72D297353CC}">
                  <c16:uniqueId val="{00000000-88D9-4982-8071-5C83392F7A77}"/>
                </c:ext>
              </c:extLst>
            </c:dLbl>
            <c:dLbl>
              <c:idx val="1"/>
              <c:spPr/>
              <c:txPr>
                <a:bodyPr/>
                <a:lstStyle/>
                <a:p>
                  <a:pPr>
                    <a:defRPr b="1">
                      <a:solidFill>
                        <a:schemeClr val="bg1"/>
                      </a:solidFill>
                    </a:defRPr>
                  </a:pPr>
                  <a:endParaRPr lang="ru-RU"/>
                </a:p>
              </c:txPr>
              <c:showLegendKey val="0"/>
              <c:showVal val="1"/>
              <c:showCatName val="0"/>
              <c:showSerName val="0"/>
              <c:showPercent val="0"/>
              <c:showBubbleSize val="0"/>
              <c:extLst>
                <c:ext xmlns:c16="http://schemas.microsoft.com/office/drawing/2014/chart" uri="{C3380CC4-5D6E-409C-BE32-E72D297353CC}">
                  <c16:uniqueId val="{00000001-88D9-4982-8071-5C83392F7A77}"/>
                </c:ext>
              </c:extLst>
            </c:dLbl>
            <c:dLbl>
              <c:idx val="2"/>
              <c:spPr/>
              <c:txPr>
                <a:bodyPr/>
                <a:lstStyle/>
                <a:p>
                  <a:pPr>
                    <a:defRPr b="1">
                      <a:solidFill>
                        <a:schemeClr val="bg1"/>
                      </a:solidFill>
                    </a:defRPr>
                  </a:pPr>
                  <a:endParaRPr lang="ru-RU"/>
                </a:p>
              </c:txPr>
              <c:showLegendKey val="0"/>
              <c:showVal val="1"/>
              <c:showCatName val="0"/>
              <c:showSerName val="0"/>
              <c:showPercent val="0"/>
              <c:showBubbleSize val="0"/>
              <c:extLst>
                <c:ext xmlns:c16="http://schemas.microsoft.com/office/drawing/2014/chart" uri="{C3380CC4-5D6E-409C-BE32-E72D297353CC}">
                  <c16:uniqueId val="{00000002-88D9-4982-8071-5C83392F7A77}"/>
                </c:ext>
              </c:extLst>
            </c:dLbl>
            <c:spPr>
              <a:noFill/>
              <a:ln>
                <a:noFill/>
              </a:ln>
              <a:effectLst/>
            </c:spPr>
            <c:txPr>
              <a:bodyPr/>
              <a:lstStyle/>
              <a:p>
                <a:pPr>
                  <a:defRPr b="1"/>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Лист1!$A$2:$A$4</c:f>
              <c:strCache>
                <c:ptCount val="3"/>
                <c:pt idx="0">
                  <c:v>2023 год</c:v>
                </c:pt>
                <c:pt idx="1">
                  <c:v>2024год (план)</c:v>
                </c:pt>
                <c:pt idx="2">
                  <c:v>2023год (факт)</c:v>
                </c:pt>
              </c:strCache>
            </c:strRef>
          </c:cat>
          <c:val>
            <c:numRef>
              <c:f>Лист1!$B$2:$B$4</c:f>
              <c:numCache>
                <c:formatCode>General</c:formatCode>
                <c:ptCount val="3"/>
                <c:pt idx="0">
                  <c:v>8.3000000000000007</c:v>
                </c:pt>
                <c:pt idx="1">
                  <c:v>8.3000000000000007</c:v>
                </c:pt>
                <c:pt idx="2">
                  <c:v>8.3000000000000007</c:v>
                </c:pt>
              </c:numCache>
            </c:numRef>
          </c:val>
          <c:extLst>
            <c:ext xmlns:c16="http://schemas.microsoft.com/office/drawing/2014/chart" uri="{C3380CC4-5D6E-409C-BE32-E72D297353CC}">
              <c16:uniqueId val="{00000003-88D9-4982-8071-5C83392F7A77}"/>
            </c:ext>
          </c:extLst>
        </c:ser>
        <c:dLbls>
          <c:showLegendKey val="0"/>
          <c:showVal val="0"/>
          <c:showCatName val="0"/>
          <c:showSerName val="0"/>
          <c:showPercent val="0"/>
          <c:showBubbleSize val="0"/>
        </c:dLbls>
        <c:gapWidth val="150"/>
        <c:shape val="cylinder"/>
        <c:axId val="19874560"/>
        <c:axId val="19876096"/>
        <c:axId val="0"/>
      </c:bar3DChart>
      <c:catAx>
        <c:axId val="19874560"/>
        <c:scaling>
          <c:orientation val="minMax"/>
        </c:scaling>
        <c:delete val="0"/>
        <c:axPos val="b"/>
        <c:numFmt formatCode="General" sourceLinked="0"/>
        <c:majorTickMark val="out"/>
        <c:minorTickMark val="none"/>
        <c:tickLblPos val="nextTo"/>
        <c:crossAx val="19876096"/>
        <c:crosses val="autoZero"/>
        <c:auto val="1"/>
        <c:lblAlgn val="ctr"/>
        <c:lblOffset val="100"/>
        <c:noMultiLvlLbl val="0"/>
      </c:catAx>
      <c:valAx>
        <c:axId val="19876096"/>
        <c:scaling>
          <c:orientation val="minMax"/>
        </c:scaling>
        <c:delete val="0"/>
        <c:axPos val="l"/>
        <c:majorGridlines/>
        <c:numFmt formatCode="General" sourceLinked="1"/>
        <c:majorTickMark val="out"/>
        <c:minorTickMark val="none"/>
        <c:tickLblPos val="nextTo"/>
        <c:crossAx val="1987456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9036316837070265E-2"/>
          <c:y val="4.4672413051889522E-2"/>
          <c:w val="0.91096368316292553"/>
          <c:h val="0.75359046771768667"/>
        </c:manualLayout>
      </c:layout>
      <c:bar3DChart>
        <c:barDir val="col"/>
        <c:grouping val="clustered"/>
        <c:varyColors val="0"/>
        <c:ser>
          <c:idx val="0"/>
          <c:order val="0"/>
          <c:tx>
            <c:strRef>
              <c:f>Лист1!$B$1</c:f>
              <c:strCache>
                <c:ptCount val="1"/>
                <c:pt idx="0">
                  <c:v>Отвечающие требованиям</c:v>
                </c:pt>
              </c:strCache>
            </c:strRef>
          </c:tx>
          <c:invertIfNegative val="0"/>
          <c:dLbls>
            <c:spPr>
              <a:noFill/>
              <a:ln>
                <a:noFill/>
              </a:ln>
              <a:effectLst/>
            </c:spPr>
            <c:txPr>
              <a:bodyPr/>
              <a:lstStyle/>
              <a:p>
                <a:pPr>
                  <a:defRPr b="1"/>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Лист1!$A$2:$A$4</c:f>
              <c:strCache>
                <c:ptCount val="3"/>
                <c:pt idx="0">
                  <c:v>2023 год</c:v>
                </c:pt>
                <c:pt idx="1">
                  <c:v>2024 год (план)</c:v>
                </c:pt>
                <c:pt idx="2">
                  <c:v>2023 год (факт)</c:v>
                </c:pt>
              </c:strCache>
            </c:strRef>
          </c:cat>
          <c:val>
            <c:numRef>
              <c:f>Лист1!$B$2:$B$4</c:f>
              <c:numCache>
                <c:formatCode>General</c:formatCode>
                <c:ptCount val="3"/>
                <c:pt idx="0">
                  <c:v>70</c:v>
                </c:pt>
                <c:pt idx="1">
                  <c:v>70</c:v>
                </c:pt>
                <c:pt idx="2">
                  <c:v>70</c:v>
                </c:pt>
              </c:numCache>
            </c:numRef>
          </c:val>
          <c:extLst>
            <c:ext xmlns:c16="http://schemas.microsoft.com/office/drawing/2014/chart" uri="{C3380CC4-5D6E-409C-BE32-E72D297353CC}">
              <c16:uniqueId val="{00000000-BC54-42D3-AB32-9CCA89A6E521}"/>
            </c:ext>
          </c:extLst>
        </c:ser>
        <c:ser>
          <c:idx val="1"/>
          <c:order val="1"/>
          <c:tx>
            <c:strRef>
              <c:f>Лист1!$C$1</c:f>
              <c:strCache>
                <c:ptCount val="1"/>
                <c:pt idx="0">
                  <c:v>Не отвечающие требованиям</c:v>
                </c:pt>
              </c:strCache>
            </c:strRef>
          </c:tx>
          <c:invertIfNegative val="0"/>
          <c:dLbls>
            <c:spPr>
              <a:noFill/>
              <a:ln>
                <a:noFill/>
              </a:ln>
              <a:effectLst/>
            </c:spPr>
            <c:txPr>
              <a:bodyPr/>
              <a:lstStyle/>
              <a:p>
                <a:pPr>
                  <a:defRPr b="1"/>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Лист1!$A$2:$A$4</c:f>
              <c:strCache>
                <c:ptCount val="3"/>
                <c:pt idx="0">
                  <c:v>2023 год</c:v>
                </c:pt>
                <c:pt idx="1">
                  <c:v>2024 год (план)</c:v>
                </c:pt>
                <c:pt idx="2">
                  <c:v>2023 год (факт)</c:v>
                </c:pt>
              </c:strCache>
            </c:strRef>
          </c:cat>
          <c:val>
            <c:numRef>
              <c:f>Лист1!$C$2:$C$4</c:f>
              <c:numCache>
                <c:formatCode>General</c:formatCode>
                <c:ptCount val="3"/>
                <c:pt idx="0">
                  <c:v>30</c:v>
                </c:pt>
                <c:pt idx="1">
                  <c:v>30</c:v>
                </c:pt>
                <c:pt idx="2">
                  <c:v>30</c:v>
                </c:pt>
              </c:numCache>
            </c:numRef>
          </c:val>
          <c:extLst>
            <c:ext xmlns:c16="http://schemas.microsoft.com/office/drawing/2014/chart" uri="{C3380CC4-5D6E-409C-BE32-E72D297353CC}">
              <c16:uniqueId val="{00000001-BC54-42D3-AB32-9CCA89A6E521}"/>
            </c:ext>
          </c:extLst>
        </c:ser>
        <c:dLbls>
          <c:showLegendKey val="0"/>
          <c:showVal val="0"/>
          <c:showCatName val="0"/>
          <c:showSerName val="0"/>
          <c:showPercent val="0"/>
          <c:showBubbleSize val="0"/>
        </c:dLbls>
        <c:gapWidth val="150"/>
        <c:shape val="cylinder"/>
        <c:axId val="19911808"/>
        <c:axId val="19913344"/>
        <c:axId val="0"/>
      </c:bar3DChart>
      <c:catAx>
        <c:axId val="19911808"/>
        <c:scaling>
          <c:orientation val="minMax"/>
        </c:scaling>
        <c:delete val="0"/>
        <c:axPos val="b"/>
        <c:numFmt formatCode="General" sourceLinked="0"/>
        <c:majorTickMark val="out"/>
        <c:minorTickMark val="none"/>
        <c:tickLblPos val="nextTo"/>
        <c:crossAx val="19913344"/>
        <c:crosses val="autoZero"/>
        <c:auto val="1"/>
        <c:lblAlgn val="ctr"/>
        <c:lblOffset val="100"/>
        <c:noMultiLvlLbl val="0"/>
      </c:catAx>
      <c:valAx>
        <c:axId val="19913344"/>
        <c:scaling>
          <c:orientation val="minMax"/>
        </c:scaling>
        <c:delete val="0"/>
        <c:axPos val="l"/>
        <c:majorGridlines/>
        <c:numFmt formatCode="General" sourceLinked="1"/>
        <c:majorTickMark val="out"/>
        <c:minorTickMark val="none"/>
        <c:tickLblPos val="nextTo"/>
        <c:crossAx val="19911808"/>
        <c:crosses val="autoZero"/>
        <c:crossBetween val="between"/>
      </c:valAx>
    </c:plotArea>
    <c:legend>
      <c:legendPos val="r"/>
      <c:layout>
        <c:manualLayout>
          <c:xMode val="edge"/>
          <c:yMode val="edge"/>
          <c:x val="8.0505073683401727E-3"/>
          <c:y val="0.93690219315909362"/>
          <c:w val="0.98205962577366757"/>
          <c:h val="6.3097806840907114E-2"/>
        </c:manualLayout>
      </c:layout>
      <c:overlay val="0"/>
      <c:txPr>
        <a:bodyPr/>
        <a:lstStyle/>
        <a:p>
          <a:pPr>
            <a:defRPr sz="1600"/>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mj-lt"/>
              </a:defRPr>
            </a:pPr>
            <a:r>
              <a:rPr lang="ru-RU" dirty="0">
                <a:latin typeface="Book Antiqua" pitchFamily="18" charset="0"/>
              </a:rPr>
              <a:t>202</a:t>
            </a:r>
            <a:r>
              <a:rPr lang="en-US" dirty="0">
                <a:latin typeface="Book Antiqua" pitchFamily="18" charset="0"/>
              </a:rPr>
              <a:t>3</a:t>
            </a:r>
            <a:r>
              <a:rPr lang="ru-RU" dirty="0">
                <a:latin typeface="+mj-lt"/>
              </a:rPr>
              <a:t> год</a:t>
            </a:r>
          </a:p>
        </c:rich>
      </c:tx>
      <c:layout>
        <c:manualLayout>
          <c:xMode val="edge"/>
          <c:yMode val="edge"/>
          <c:x val="0.33283628061021597"/>
          <c:y val="4.7591713795468935E-2"/>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0.10177915845999852"/>
          <c:y val="2.3377032181609455E-3"/>
          <c:w val="0.78540919629460004"/>
          <c:h val="0.96686765844360179"/>
        </c:manualLayout>
      </c:layout>
      <c:pie3DChart>
        <c:varyColors val="1"/>
        <c:ser>
          <c:idx val="0"/>
          <c:order val="0"/>
          <c:tx>
            <c:strRef>
              <c:f>Лист1!$B$1</c:f>
              <c:strCache>
                <c:ptCount val="1"/>
                <c:pt idx="0">
                  <c:v>2019 год</c:v>
                </c:pt>
              </c:strCache>
            </c:strRef>
          </c:tx>
          <c:explosion val="25"/>
          <c:dLbls>
            <c:dLbl>
              <c:idx val="0"/>
              <c:tx>
                <c:rich>
                  <a:bodyPr/>
                  <a:lstStyle/>
                  <a:p>
                    <a:r>
                      <a:rPr lang="en-US" dirty="0"/>
                      <a:t>93,0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DC4-4A9E-AD39-1A4343E20AF7}"/>
                </c:ext>
              </c:extLst>
            </c:dLbl>
            <c:dLbl>
              <c:idx val="1"/>
              <c:layout>
                <c:manualLayout>
                  <c:x val="0.12635308178476298"/>
                  <c:y val="6.3630936950568123E-2"/>
                </c:manualLayout>
              </c:layout>
              <c:tx>
                <c:rich>
                  <a:bodyPr/>
                  <a:lstStyle/>
                  <a:p>
                    <a:r>
                      <a:rPr lang="en-US" dirty="0"/>
                      <a:t>9,6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DC4-4A9E-AD39-1A4343E20AF7}"/>
                </c:ext>
              </c:extLst>
            </c:dLbl>
            <c:spPr>
              <a:noFill/>
              <a:ln>
                <a:noFill/>
              </a:ln>
              <a:effectLst/>
            </c:spPr>
            <c:txPr>
              <a:bodyPr/>
              <a:lstStyle/>
              <a:p>
                <a:pPr>
                  <a:defRPr b="1"/>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General</c:formatCode>
                <c:ptCount val="2"/>
                <c:pt idx="0">
                  <c:v>62</c:v>
                </c:pt>
                <c:pt idx="1">
                  <c:v>38</c:v>
                </c:pt>
              </c:numCache>
            </c:numRef>
          </c:val>
          <c:extLst>
            <c:ext xmlns:c16="http://schemas.microsoft.com/office/drawing/2014/chart" uri="{C3380CC4-5D6E-409C-BE32-E72D297353CC}">
              <c16:uniqueId val="{00000002-DDC4-4A9E-AD39-1A4343E20AF7}"/>
            </c:ext>
          </c:extLst>
        </c:ser>
        <c:dLbls>
          <c:showLegendKey val="0"/>
          <c:showVal val="0"/>
          <c:showCatName val="0"/>
          <c:showSerName val="0"/>
          <c:showPercent val="0"/>
          <c:showBubbleSize val="0"/>
          <c:showLeaderLines val="1"/>
        </c:dLbls>
      </c:pie3DChart>
    </c:plotArea>
    <c:legend>
      <c:legendPos val="r"/>
      <c:layout>
        <c:manualLayout>
          <c:xMode val="edge"/>
          <c:yMode val="edge"/>
          <c:x val="7.9365079365079413E-3"/>
          <c:y val="0.73006218003995427"/>
          <c:w val="0.96825396825396826"/>
          <c:h val="0.25471265979265312"/>
        </c:manualLayout>
      </c:layout>
      <c:overlay val="0"/>
    </c:legend>
    <c:plotVisOnly val="1"/>
    <c:dispBlanksAs val="zero"/>
    <c:showDLblsOverMax val="0"/>
  </c:chart>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B7C6AC-F8E7-4CD7-B86A-2F42B5BF7C7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8C8EC523-EA8C-4506-8DCA-A09F8105D44F}">
      <dgm:prSet/>
      <dgm:spPr>
        <a:solidFill>
          <a:schemeClr val="accent2">
            <a:lumMod val="75000"/>
          </a:schemeClr>
        </a:solidFill>
        <a:ln>
          <a:solidFill>
            <a:schemeClr val="accent5">
              <a:lumMod val="75000"/>
            </a:schemeClr>
          </a:solidFill>
        </a:ln>
      </dgm:spPr>
      <dgm:t>
        <a:bodyPr anchor="b"/>
        <a:lstStyle/>
        <a:p>
          <a:pPr algn="ctr" rtl="0"/>
          <a:r>
            <a:rPr lang="ru-RU" dirty="0">
              <a:latin typeface="Georgia" pitchFamily="18" charset="0"/>
            </a:rPr>
            <a:t>ВВОДНАЯ </a:t>
          </a:r>
        </a:p>
        <a:p>
          <a:pPr algn="ctr" rtl="0"/>
          <a:r>
            <a:rPr lang="ru-RU" dirty="0">
              <a:latin typeface="Georgia" pitchFamily="18" charset="0"/>
            </a:rPr>
            <a:t>ЧАСТЬ</a:t>
          </a:r>
        </a:p>
      </dgm:t>
    </dgm:pt>
    <dgm:pt modelId="{D4545A9F-913F-4430-9AAA-B5321F3086DD}" type="parTrans" cxnId="{BE62A971-15DF-44EA-83C5-33CE847E7B11}">
      <dgm:prSet/>
      <dgm:spPr/>
      <dgm:t>
        <a:bodyPr/>
        <a:lstStyle/>
        <a:p>
          <a:endParaRPr lang="ru-RU"/>
        </a:p>
      </dgm:t>
    </dgm:pt>
    <dgm:pt modelId="{93FF9609-845E-4423-B47B-586E4AF60B6F}" type="sibTrans" cxnId="{BE62A971-15DF-44EA-83C5-33CE847E7B11}">
      <dgm:prSet/>
      <dgm:spPr/>
      <dgm:t>
        <a:bodyPr/>
        <a:lstStyle/>
        <a:p>
          <a:endParaRPr lang="ru-RU"/>
        </a:p>
      </dgm:t>
    </dgm:pt>
    <dgm:pt modelId="{39A00C49-3677-496C-848D-FE483E6E7449}" type="pres">
      <dgm:prSet presAssocID="{10B7C6AC-F8E7-4CD7-B86A-2F42B5BF7C78}" presName="linear" presStyleCnt="0">
        <dgm:presLayoutVars>
          <dgm:animLvl val="lvl"/>
          <dgm:resizeHandles val="exact"/>
        </dgm:presLayoutVars>
      </dgm:prSet>
      <dgm:spPr/>
    </dgm:pt>
    <dgm:pt modelId="{FBE6A054-234F-4F4F-A98D-7B7CEC435DFC}" type="pres">
      <dgm:prSet presAssocID="{8C8EC523-EA8C-4506-8DCA-A09F8105D44F}" presName="parentText" presStyleLbl="node1" presStyleIdx="0" presStyleCnt="1" custLinFactNeighborX="-926" custLinFactNeighborY="-170">
        <dgm:presLayoutVars>
          <dgm:chMax val="0"/>
          <dgm:bulletEnabled val="1"/>
        </dgm:presLayoutVars>
      </dgm:prSet>
      <dgm:spPr/>
    </dgm:pt>
  </dgm:ptLst>
  <dgm:cxnLst>
    <dgm:cxn modelId="{BE62A971-15DF-44EA-83C5-33CE847E7B11}" srcId="{10B7C6AC-F8E7-4CD7-B86A-2F42B5BF7C78}" destId="{8C8EC523-EA8C-4506-8DCA-A09F8105D44F}" srcOrd="0" destOrd="0" parTransId="{D4545A9F-913F-4430-9AAA-B5321F3086DD}" sibTransId="{93FF9609-845E-4423-B47B-586E4AF60B6F}"/>
    <dgm:cxn modelId="{90A64A52-BA2B-4D13-B497-E331B19BE6F9}" type="presOf" srcId="{10B7C6AC-F8E7-4CD7-B86A-2F42B5BF7C78}" destId="{39A00C49-3677-496C-848D-FE483E6E7449}" srcOrd="0" destOrd="0" presId="urn:microsoft.com/office/officeart/2005/8/layout/vList2"/>
    <dgm:cxn modelId="{C0D8CFD5-735C-445E-BFB6-A946B53FA588}" type="presOf" srcId="{8C8EC523-EA8C-4506-8DCA-A09F8105D44F}" destId="{FBE6A054-234F-4F4F-A98D-7B7CEC435DFC}" srcOrd="0" destOrd="0" presId="urn:microsoft.com/office/officeart/2005/8/layout/vList2"/>
    <dgm:cxn modelId="{FF2AE889-C541-49F1-8DED-C72BACF1DB02}" type="presParOf" srcId="{39A00C49-3677-496C-848D-FE483E6E7449}" destId="{FBE6A054-234F-4F4F-A98D-7B7CEC435DF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5F12D9-24EF-4F73-9CBD-5C991F1F11B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0F3952CF-F986-4C97-BB64-327BF6CD89FC}">
      <dgm:prSet/>
      <dgm:spPr>
        <a:solidFill>
          <a:schemeClr val="accent2">
            <a:lumMod val="75000"/>
          </a:schemeClr>
        </a:solidFill>
        <a:ln>
          <a:solidFill>
            <a:schemeClr val="accent2">
              <a:lumMod val="60000"/>
              <a:lumOff val="40000"/>
            </a:schemeClr>
          </a:solidFill>
        </a:ln>
      </dgm:spPr>
      <dgm:t>
        <a:bodyPr/>
        <a:lstStyle/>
        <a:p>
          <a:pPr rtl="0"/>
          <a:r>
            <a:rPr lang="ru-RU" dirty="0">
              <a:solidFill>
                <a:schemeClr val="accent1">
                  <a:lumMod val="60000"/>
                  <a:lumOff val="40000"/>
                </a:schemeClr>
              </a:solidFill>
              <a:latin typeface="+mj-lt"/>
            </a:rPr>
            <a:t>«Граждане и бизнес должны знать, куда направляются уплачиваемые ими налоги. Это требует высокого уровня прозрачности бюджета и бюджетного процесса» </a:t>
          </a:r>
          <a:br>
            <a:rPr lang="ru-RU" dirty="0">
              <a:solidFill>
                <a:schemeClr val="accent1">
                  <a:lumMod val="60000"/>
                  <a:lumOff val="40000"/>
                </a:schemeClr>
              </a:solidFill>
            </a:rPr>
          </a:br>
          <a:r>
            <a:rPr lang="ru-RU" dirty="0">
              <a:solidFill>
                <a:schemeClr val="accent1">
                  <a:lumMod val="60000"/>
                  <a:lumOff val="40000"/>
                </a:schemeClr>
              </a:solidFill>
            </a:rPr>
            <a:t>                                                             </a:t>
          </a:r>
          <a:br>
            <a:rPr lang="ru-RU" dirty="0">
              <a:solidFill>
                <a:schemeClr val="accent1">
                  <a:lumMod val="60000"/>
                  <a:lumOff val="40000"/>
                </a:schemeClr>
              </a:solidFill>
            </a:rPr>
          </a:br>
          <a:r>
            <a:rPr lang="ru-RU" dirty="0">
              <a:solidFill>
                <a:schemeClr val="accent1">
                  <a:lumMod val="60000"/>
                  <a:lumOff val="40000"/>
                </a:schemeClr>
              </a:solidFill>
            </a:rPr>
            <a:t>                                 </a:t>
          </a:r>
          <a:r>
            <a:rPr lang="ru-RU" dirty="0" err="1">
              <a:solidFill>
                <a:schemeClr val="accent1">
                  <a:lumMod val="60000"/>
                  <a:lumOff val="40000"/>
                </a:schemeClr>
              </a:solidFill>
              <a:latin typeface="+mj-lt"/>
            </a:rPr>
            <a:t>В.В.Путин</a:t>
          </a:r>
          <a:r>
            <a:rPr lang="ru-RU" dirty="0">
              <a:solidFill>
                <a:schemeClr val="accent1">
                  <a:lumMod val="60000"/>
                  <a:lumOff val="40000"/>
                </a:schemeClr>
              </a:solidFill>
            </a:rPr>
            <a:t> </a:t>
          </a:r>
        </a:p>
      </dgm:t>
    </dgm:pt>
    <dgm:pt modelId="{02715A97-E0AC-4904-8FAA-ED1B76762C7F}" type="parTrans" cxnId="{BC96AC84-D7C0-4985-ADE0-FFEEEFD4E492}">
      <dgm:prSet/>
      <dgm:spPr/>
      <dgm:t>
        <a:bodyPr/>
        <a:lstStyle/>
        <a:p>
          <a:endParaRPr lang="ru-RU"/>
        </a:p>
      </dgm:t>
    </dgm:pt>
    <dgm:pt modelId="{AB6D442D-9459-4D63-A44F-8C20876C31AC}" type="sibTrans" cxnId="{BC96AC84-D7C0-4985-ADE0-FFEEEFD4E492}">
      <dgm:prSet/>
      <dgm:spPr/>
      <dgm:t>
        <a:bodyPr/>
        <a:lstStyle/>
        <a:p>
          <a:endParaRPr lang="ru-RU"/>
        </a:p>
      </dgm:t>
    </dgm:pt>
    <dgm:pt modelId="{F6907B31-FFC6-4095-A20B-B73FB8076F06}" type="pres">
      <dgm:prSet presAssocID="{395F12D9-24EF-4F73-9CBD-5C991F1F11BF}" presName="linear" presStyleCnt="0">
        <dgm:presLayoutVars>
          <dgm:animLvl val="lvl"/>
          <dgm:resizeHandles val="exact"/>
        </dgm:presLayoutVars>
      </dgm:prSet>
      <dgm:spPr/>
    </dgm:pt>
    <dgm:pt modelId="{46A401E6-8D6A-45B2-ACC1-3DF1C971F37D}" type="pres">
      <dgm:prSet presAssocID="{0F3952CF-F986-4C97-BB64-327BF6CD89FC}" presName="parentText" presStyleLbl="node1" presStyleIdx="0" presStyleCnt="1">
        <dgm:presLayoutVars>
          <dgm:chMax val="0"/>
          <dgm:bulletEnabled val="1"/>
        </dgm:presLayoutVars>
      </dgm:prSet>
      <dgm:spPr/>
    </dgm:pt>
  </dgm:ptLst>
  <dgm:cxnLst>
    <dgm:cxn modelId="{B641226B-F65E-4044-AF36-DB78B46E6036}" type="presOf" srcId="{395F12D9-24EF-4F73-9CBD-5C991F1F11BF}" destId="{F6907B31-FFC6-4095-A20B-B73FB8076F06}" srcOrd="0" destOrd="0" presId="urn:microsoft.com/office/officeart/2005/8/layout/vList2"/>
    <dgm:cxn modelId="{BC96AC84-D7C0-4985-ADE0-FFEEEFD4E492}" srcId="{395F12D9-24EF-4F73-9CBD-5C991F1F11BF}" destId="{0F3952CF-F986-4C97-BB64-327BF6CD89FC}" srcOrd="0" destOrd="0" parTransId="{02715A97-E0AC-4904-8FAA-ED1B76762C7F}" sibTransId="{AB6D442D-9459-4D63-A44F-8C20876C31AC}"/>
    <dgm:cxn modelId="{C151ADB4-39AC-490B-9F17-AE53126EC693}" type="presOf" srcId="{0F3952CF-F986-4C97-BB64-327BF6CD89FC}" destId="{46A401E6-8D6A-45B2-ACC1-3DF1C971F37D}" srcOrd="0" destOrd="0" presId="urn:microsoft.com/office/officeart/2005/8/layout/vList2"/>
    <dgm:cxn modelId="{D6EB44CD-B463-433C-8EF1-C25E455BF092}" type="presParOf" srcId="{F6907B31-FFC6-4095-A20B-B73FB8076F06}" destId="{46A401E6-8D6A-45B2-ACC1-3DF1C971F37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889324-1D08-47DD-9CC7-0E876D8A425C}"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ru-RU"/>
        </a:p>
      </dgm:t>
    </dgm:pt>
    <dgm:pt modelId="{9B2B3741-FD51-4BC8-8003-507E846CF016}">
      <dgm:prSet/>
      <dgm:spPr>
        <a:solidFill>
          <a:schemeClr val="accent2">
            <a:lumMod val="75000"/>
          </a:schemeClr>
        </a:solidFill>
      </dgm:spPr>
      <dgm:t>
        <a:bodyPr/>
        <a:lstStyle/>
        <a:p>
          <a:pPr rtl="0"/>
          <a:r>
            <a:rPr lang="ru-RU" dirty="0"/>
            <a:t>Постановление администрации муниципального образования «</a:t>
          </a:r>
          <a:r>
            <a:rPr lang="ru-RU" dirty="0" err="1"/>
            <a:t>Мирновское</a:t>
          </a:r>
          <a:r>
            <a:rPr lang="ru-RU" dirty="0"/>
            <a:t> сельское поселение» </a:t>
          </a:r>
          <a:r>
            <a:rPr lang="ru-RU" dirty="0" err="1"/>
            <a:t>Чердаклинского</a:t>
          </a:r>
          <a:r>
            <a:rPr lang="ru-RU" dirty="0"/>
            <a:t> района Ульяновской области от 10.04.2015 №17 «Об утверждении Порядка представления информации о бюджете муниципального образования «</a:t>
          </a:r>
          <a:r>
            <a:rPr lang="ru-RU" dirty="0" err="1"/>
            <a:t>Мирновское</a:t>
          </a:r>
          <a:r>
            <a:rPr lang="ru-RU" dirty="0"/>
            <a:t> сельское поселение» </a:t>
          </a:r>
          <a:r>
            <a:rPr lang="ru-RU" dirty="0" err="1"/>
            <a:t>Чердаклинского</a:t>
          </a:r>
          <a:r>
            <a:rPr lang="ru-RU" dirty="0"/>
            <a:t> района Ульяновской области на очередной финансовый год и отчёта об исполнении бюджета муниципального образования «</a:t>
          </a:r>
          <a:r>
            <a:rPr lang="ru-RU" dirty="0" err="1"/>
            <a:t>Мирновское</a:t>
          </a:r>
          <a:r>
            <a:rPr lang="ru-RU" dirty="0"/>
            <a:t> сельское  поселение» </a:t>
          </a:r>
          <a:r>
            <a:rPr lang="ru-RU" dirty="0" err="1"/>
            <a:t>Чердаклинского</a:t>
          </a:r>
          <a:r>
            <a:rPr lang="ru-RU" dirty="0"/>
            <a:t> района Ульяновской области за отчётный финансовый год в доступной для граждан форме»</a:t>
          </a:r>
        </a:p>
      </dgm:t>
    </dgm:pt>
    <dgm:pt modelId="{5272A18B-0844-4C1C-A378-9D24D6FB6CEA}" type="parTrans" cxnId="{2C749D0C-AB48-49F2-91A6-E854764A0210}">
      <dgm:prSet/>
      <dgm:spPr/>
      <dgm:t>
        <a:bodyPr/>
        <a:lstStyle/>
        <a:p>
          <a:endParaRPr lang="ru-RU"/>
        </a:p>
      </dgm:t>
    </dgm:pt>
    <dgm:pt modelId="{2540F41E-6751-4DE1-B709-5A1C43936D40}" type="sibTrans" cxnId="{2C749D0C-AB48-49F2-91A6-E854764A0210}">
      <dgm:prSet/>
      <dgm:spPr/>
      <dgm:t>
        <a:bodyPr/>
        <a:lstStyle/>
        <a:p>
          <a:endParaRPr lang="ru-RU"/>
        </a:p>
      </dgm:t>
    </dgm:pt>
    <dgm:pt modelId="{AC453D3A-DFA9-49C2-A87D-1DC55401ACAE}" type="pres">
      <dgm:prSet presAssocID="{39889324-1D08-47DD-9CC7-0E876D8A425C}" presName="Name0" presStyleCnt="0">
        <dgm:presLayoutVars>
          <dgm:chPref val="3"/>
          <dgm:dir/>
          <dgm:animLvl val="lvl"/>
          <dgm:resizeHandles/>
        </dgm:presLayoutVars>
      </dgm:prSet>
      <dgm:spPr/>
    </dgm:pt>
    <dgm:pt modelId="{B823D2A1-516F-4F9A-8CE8-53875C7C0B53}" type="pres">
      <dgm:prSet presAssocID="{9B2B3741-FD51-4BC8-8003-507E846CF016}" presName="horFlow" presStyleCnt="0"/>
      <dgm:spPr/>
    </dgm:pt>
    <dgm:pt modelId="{BC3CDFD5-3E6D-41BF-AED9-BD6AF2D111C7}" type="pres">
      <dgm:prSet presAssocID="{9B2B3741-FD51-4BC8-8003-507E846CF016}" presName="bigChev" presStyleLbl="node1" presStyleIdx="0" presStyleCnt="1" custScaleX="132987" custScaleY="112913"/>
      <dgm:spPr/>
    </dgm:pt>
  </dgm:ptLst>
  <dgm:cxnLst>
    <dgm:cxn modelId="{2C749D0C-AB48-49F2-91A6-E854764A0210}" srcId="{39889324-1D08-47DD-9CC7-0E876D8A425C}" destId="{9B2B3741-FD51-4BC8-8003-507E846CF016}" srcOrd="0" destOrd="0" parTransId="{5272A18B-0844-4C1C-A378-9D24D6FB6CEA}" sibTransId="{2540F41E-6751-4DE1-B709-5A1C43936D40}"/>
    <dgm:cxn modelId="{9DD54350-482E-4352-961A-9FF4FE569F29}" type="presOf" srcId="{9B2B3741-FD51-4BC8-8003-507E846CF016}" destId="{BC3CDFD5-3E6D-41BF-AED9-BD6AF2D111C7}" srcOrd="0" destOrd="0" presId="urn:microsoft.com/office/officeart/2005/8/layout/lProcess3"/>
    <dgm:cxn modelId="{18904354-CB99-4853-AF66-9D3BBB583DEA}" type="presOf" srcId="{39889324-1D08-47DD-9CC7-0E876D8A425C}" destId="{AC453D3A-DFA9-49C2-A87D-1DC55401ACAE}" srcOrd="0" destOrd="0" presId="urn:microsoft.com/office/officeart/2005/8/layout/lProcess3"/>
    <dgm:cxn modelId="{441689A3-71A7-442E-AE30-FBDE6DF22551}" type="presParOf" srcId="{AC453D3A-DFA9-49C2-A87D-1DC55401ACAE}" destId="{B823D2A1-516F-4F9A-8CE8-53875C7C0B53}" srcOrd="0" destOrd="0" presId="urn:microsoft.com/office/officeart/2005/8/layout/lProcess3"/>
    <dgm:cxn modelId="{98D70315-9C75-4357-AE18-78BE2ECDFB49}" type="presParOf" srcId="{B823D2A1-516F-4F9A-8CE8-53875C7C0B53}" destId="{BC3CDFD5-3E6D-41BF-AED9-BD6AF2D111C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7B7444-DA1F-4B8F-9658-D8621F4A747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B29A2019-21C2-4B06-BA65-EAF537E4866F}">
      <dgm:prSet/>
      <dgm:spPr>
        <a:solidFill>
          <a:schemeClr val="accent2">
            <a:lumMod val="75000"/>
          </a:schemeClr>
        </a:solidFill>
      </dgm:spPr>
      <dgm:t>
        <a:bodyPr/>
        <a:lstStyle/>
        <a:p>
          <a:pPr algn="ctr" rtl="0"/>
          <a:r>
            <a:rPr lang="ru-RU" dirty="0">
              <a:latin typeface="+mj-lt"/>
            </a:rPr>
            <a:t>ПОКАЗАТЕЛИ СОЦИАЛЬНО-ЭКОНОМИЧЕСКОГО РАЗВИТИЯ МУНИЦИПАЛЬНОГО ОБРАЗОВАНИЯ «МИРНОВСКОЕ СЕЛЬСКОЕ ПОСЕЛЕНИЕ»</a:t>
          </a:r>
        </a:p>
      </dgm:t>
    </dgm:pt>
    <dgm:pt modelId="{BE9C9935-65D6-4A2A-9766-B778FB8051DA}" type="parTrans" cxnId="{BD0E70A8-795D-404F-B38A-90D7E6F3488E}">
      <dgm:prSet/>
      <dgm:spPr/>
      <dgm:t>
        <a:bodyPr/>
        <a:lstStyle/>
        <a:p>
          <a:endParaRPr lang="ru-RU"/>
        </a:p>
      </dgm:t>
    </dgm:pt>
    <dgm:pt modelId="{2EFE8BCA-AB03-4204-A7DF-71F3440E3F72}" type="sibTrans" cxnId="{BD0E70A8-795D-404F-B38A-90D7E6F3488E}">
      <dgm:prSet/>
      <dgm:spPr/>
      <dgm:t>
        <a:bodyPr/>
        <a:lstStyle/>
        <a:p>
          <a:endParaRPr lang="ru-RU"/>
        </a:p>
      </dgm:t>
    </dgm:pt>
    <dgm:pt modelId="{DEBD59F5-2C90-4AA3-941F-7FA7260D3756}" type="pres">
      <dgm:prSet presAssocID="{FF7B7444-DA1F-4B8F-9658-D8621F4A7474}" presName="linear" presStyleCnt="0">
        <dgm:presLayoutVars>
          <dgm:animLvl val="lvl"/>
          <dgm:resizeHandles val="exact"/>
        </dgm:presLayoutVars>
      </dgm:prSet>
      <dgm:spPr/>
    </dgm:pt>
    <dgm:pt modelId="{BBC95180-0B84-4698-A473-73A5E9568EF0}" type="pres">
      <dgm:prSet presAssocID="{B29A2019-21C2-4B06-BA65-EAF537E4866F}" presName="parentText" presStyleLbl="node1" presStyleIdx="0" presStyleCnt="1">
        <dgm:presLayoutVars>
          <dgm:chMax val="0"/>
          <dgm:bulletEnabled val="1"/>
        </dgm:presLayoutVars>
      </dgm:prSet>
      <dgm:spPr/>
    </dgm:pt>
  </dgm:ptLst>
  <dgm:cxnLst>
    <dgm:cxn modelId="{7CB85242-AF59-403A-A98B-E5593E215737}" type="presOf" srcId="{B29A2019-21C2-4B06-BA65-EAF537E4866F}" destId="{BBC95180-0B84-4698-A473-73A5E9568EF0}" srcOrd="0" destOrd="0" presId="urn:microsoft.com/office/officeart/2005/8/layout/vList2"/>
    <dgm:cxn modelId="{9F19668D-B02F-432F-B3CE-17F0481731C0}" type="presOf" srcId="{FF7B7444-DA1F-4B8F-9658-D8621F4A7474}" destId="{DEBD59F5-2C90-4AA3-941F-7FA7260D3756}" srcOrd="0" destOrd="0" presId="urn:microsoft.com/office/officeart/2005/8/layout/vList2"/>
    <dgm:cxn modelId="{BD0E70A8-795D-404F-B38A-90D7E6F3488E}" srcId="{FF7B7444-DA1F-4B8F-9658-D8621F4A7474}" destId="{B29A2019-21C2-4B06-BA65-EAF537E4866F}" srcOrd="0" destOrd="0" parTransId="{BE9C9935-65D6-4A2A-9766-B778FB8051DA}" sibTransId="{2EFE8BCA-AB03-4204-A7DF-71F3440E3F72}"/>
    <dgm:cxn modelId="{7E477189-EBCA-4C50-84FD-221EAA04DC64}" type="presParOf" srcId="{DEBD59F5-2C90-4AA3-941F-7FA7260D3756}" destId="{BBC95180-0B84-4698-A473-73A5E9568EF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64322D-ED12-44DA-8ABD-E8FDE2924C7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AC7341E2-D552-4F46-875A-D247445EE48F}">
      <dgm:prSet/>
      <dgm:spPr>
        <a:solidFill>
          <a:schemeClr val="accent2"/>
        </a:solidFill>
      </dgm:spPr>
      <dgm:t>
        <a:bodyPr/>
        <a:lstStyle/>
        <a:p>
          <a:pPr algn="ctr" rtl="0"/>
          <a:r>
            <a:rPr lang="ru-RU" dirty="0">
              <a:latin typeface="+mj-lt"/>
            </a:rPr>
            <a:t>ОБЩИЕ ХАРАКТЕРИСТИКИ ДОХОДОВ И РАСХОДОВ МЕСТНОГО БЮДЖЕТА МИРНОВСКОГО СЕЛЬСКОГО ПОСЕЛЕНИЯ</a:t>
          </a:r>
        </a:p>
      </dgm:t>
    </dgm:pt>
    <dgm:pt modelId="{6AB37D14-D71D-4FD1-97D3-97200CF26854}" type="parTrans" cxnId="{D64FA03B-EC3A-4915-B03E-CA866185EE68}">
      <dgm:prSet/>
      <dgm:spPr/>
      <dgm:t>
        <a:bodyPr/>
        <a:lstStyle/>
        <a:p>
          <a:endParaRPr lang="ru-RU"/>
        </a:p>
      </dgm:t>
    </dgm:pt>
    <dgm:pt modelId="{CCB5DB64-AB7C-44EB-827B-EF1BBFE14121}" type="sibTrans" cxnId="{D64FA03B-EC3A-4915-B03E-CA866185EE68}">
      <dgm:prSet/>
      <dgm:spPr/>
      <dgm:t>
        <a:bodyPr/>
        <a:lstStyle/>
        <a:p>
          <a:endParaRPr lang="ru-RU"/>
        </a:p>
      </dgm:t>
    </dgm:pt>
    <dgm:pt modelId="{D5B83DCA-F712-433E-8461-2AE057D1F23C}" type="pres">
      <dgm:prSet presAssocID="{E864322D-ED12-44DA-8ABD-E8FDE2924C7C}" presName="linear" presStyleCnt="0">
        <dgm:presLayoutVars>
          <dgm:animLvl val="lvl"/>
          <dgm:resizeHandles val="exact"/>
        </dgm:presLayoutVars>
      </dgm:prSet>
      <dgm:spPr/>
    </dgm:pt>
    <dgm:pt modelId="{2D163EFB-4FA4-4DBF-ACD4-BD2450682D33}" type="pres">
      <dgm:prSet presAssocID="{AC7341E2-D552-4F46-875A-D247445EE48F}" presName="parentText" presStyleLbl="node1" presStyleIdx="0" presStyleCnt="1">
        <dgm:presLayoutVars>
          <dgm:chMax val="0"/>
          <dgm:bulletEnabled val="1"/>
        </dgm:presLayoutVars>
      </dgm:prSet>
      <dgm:spPr/>
    </dgm:pt>
  </dgm:ptLst>
  <dgm:cxnLst>
    <dgm:cxn modelId="{CCCE3113-54D3-4408-895D-D2482D59E368}" type="presOf" srcId="{AC7341E2-D552-4F46-875A-D247445EE48F}" destId="{2D163EFB-4FA4-4DBF-ACD4-BD2450682D33}" srcOrd="0" destOrd="0" presId="urn:microsoft.com/office/officeart/2005/8/layout/vList2"/>
    <dgm:cxn modelId="{D64FA03B-EC3A-4915-B03E-CA866185EE68}" srcId="{E864322D-ED12-44DA-8ABD-E8FDE2924C7C}" destId="{AC7341E2-D552-4F46-875A-D247445EE48F}" srcOrd="0" destOrd="0" parTransId="{6AB37D14-D71D-4FD1-97D3-97200CF26854}" sibTransId="{CCB5DB64-AB7C-44EB-827B-EF1BBFE14121}"/>
    <dgm:cxn modelId="{ADBC9954-50BB-4B2C-9117-7B67D9584C6C}" type="presOf" srcId="{E864322D-ED12-44DA-8ABD-E8FDE2924C7C}" destId="{D5B83DCA-F712-433E-8461-2AE057D1F23C}" srcOrd="0" destOrd="0" presId="urn:microsoft.com/office/officeart/2005/8/layout/vList2"/>
    <dgm:cxn modelId="{96CC563A-68CF-4463-9A22-023EC72728AE}" type="presParOf" srcId="{D5B83DCA-F712-433E-8461-2AE057D1F23C}" destId="{2D163EFB-4FA4-4DBF-ACD4-BD2450682D3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0FE1AED-A242-40A9-A072-1EE8D7181D4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5A322178-86D7-4B4B-A820-2C28E035C54A}">
      <dgm:prSet/>
      <dgm:spPr>
        <a:solidFill>
          <a:schemeClr val="accent2"/>
        </a:solidFill>
      </dgm:spPr>
      <dgm:t>
        <a:bodyPr/>
        <a:lstStyle/>
        <a:p>
          <a:pPr algn="ctr" rtl="0"/>
          <a:r>
            <a:rPr lang="ru-RU" dirty="0">
              <a:latin typeface="+mj-lt"/>
            </a:rPr>
            <a:t>ДОХОДЫ БЮДЖЕТА МУНИЦИПАЛЬНОГО ОБРАЗОВАНИЯ «МИРНОВСКОЕ СЕЛЬСКОЕ ПОСЕЛЕНИЕ»</a:t>
          </a:r>
        </a:p>
      </dgm:t>
    </dgm:pt>
    <dgm:pt modelId="{CE0516E4-C336-4D8F-BF6F-470A17958354}" type="parTrans" cxnId="{480E1071-CA43-4012-B1DD-DEA002AE5F84}">
      <dgm:prSet/>
      <dgm:spPr/>
      <dgm:t>
        <a:bodyPr/>
        <a:lstStyle/>
        <a:p>
          <a:endParaRPr lang="ru-RU"/>
        </a:p>
      </dgm:t>
    </dgm:pt>
    <dgm:pt modelId="{5EF05219-76D5-49E2-88E4-5EA54109EB8E}" type="sibTrans" cxnId="{480E1071-CA43-4012-B1DD-DEA002AE5F84}">
      <dgm:prSet/>
      <dgm:spPr/>
      <dgm:t>
        <a:bodyPr/>
        <a:lstStyle/>
        <a:p>
          <a:endParaRPr lang="ru-RU"/>
        </a:p>
      </dgm:t>
    </dgm:pt>
    <dgm:pt modelId="{1D2A84B0-F166-4612-BD02-6703B7FB72A2}" type="pres">
      <dgm:prSet presAssocID="{20FE1AED-A242-40A9-A072-1EE8D7181D4E}" presName="linear" presStyleCnt="0">
        <dgm:presLayoutVars>
          <dgm:animLvl val="lvl"/>
          <dgm:resizeHandles val="exact"/>
        </dgm:presLayoutVars>
      </dgm:prSet>
      <dgm:spPr/>
    </dgm:pt>
    <dgm:pt modelId="{33320BCC-C1A1-4A59-8B18-8A840CF52032}" type="pres">
      <dgm:prSet presAssocID="{5A322178-86D7-4B4B-A820-2C28E035C54A}" presName="parentText" presStyleLbl="node1" presStyleIdx="0" presStyleCnt="1">
        <dgm:presLayoutVars>
          <dgm:chMax val="0"/>
          <dgm:bulletEnabled val="1"/>
        </dgm:presLayoutVars>
      </dgm:prSet>
      <dgm:spPr/>
    </dgm:pt>
  </dgm:ptLst>
  <dgm:cxnLst>
    <dgm:cxn modelId="{480E1071-CA43-4012-B1DD-DEA002AE5F84}" srcId="{20FE1AED-A242-40A9-A072-1EE8D7181D4E}" destId="{5A322178-86D7-4B4B-A820-2C28E035C54A}" srcOrd="0" destOrd="0" parTransId="{CE0516E4-C336-4D8F-BF6F-470A17958354}" sibTransId="{5EF05219-76D5-49E2-88E4-5EA54109EB8E}"/>
    <dgm:cxn modelId="{5EAE1CE0-4F40-41E2-9488-A8082366EEF2}" type="presOf" srcId="{5A322178-86D7-4B4B-A820-2C28E035C54A}" destId="{33320BCC-C1A1-4A59-8B18-8A840CF52032}" srcOrd="0" destOrd="0" presId="urn:microsoft.com/office/officeart/2005/8/layout/vList2"/>
    <dgm:cxn modelId="{187165F2-A5A1-4F42-9DFA-5B5DF78E35F1}" type="presOf" srcId="{20FE1AED-A242-40A9-A072-1EE8D7181D4E}" destId="{1D2A84B0-F166-4612-BD02-6703B7FB72A2}" srcOrd="0" destOrd="0" presId="urn:microsoft.com/office/officeart/2005/8/layout/vList2"/>
    <dgm:cxn modelId="{60802F39-76C5-4267-9C35-2CDB5B5EF6FF}" type="presParOf" srcId="{1D2A84B0-F166-4612-BD02-6703B7FB72A2}" destId="{33320BCC-C1A1-4A59-8B18-8A840CF5203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144552-A911-418B-A23A-055C1A02D2C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E59A9AC3-5BF8-4E03-9FED-8ACB88B4ED84}">
      <dgm:prSet/>
      <dgm:spPr>
        <a:solidFill>
          <a:schemeClr val="accent2"/>
        </a:solidFill>
      </dgm:spPr>
      <dgm:t>
        <a:bodyPr/>
        <a:lstStyle/>
        <a:p>
          <a:pPr algn="ctr" rtl="0"/>
          <a:r>
            <a:rPr lang="ru-RU" dirty="0">
              <a:latin typeface="+mj-lt"/>
            </a:rPr>
            <a:t>РАСХОДЫ БЮДЖЕТА МУНИЦИПАЛЬНОГО ОБРАЗОВАНИЯ «МИРНОВСКОЕ СЕЛЬСКОЕ ПОСЕЛЕНИЕ» </a:t>
          </a:r>
        </a:p>
      </dgm:t>
    </dgm:pt>
    <dgm:pt modelId="{D1B03C88-81C0-4699-80C5-6879B7BEC60C}" type="parTrans" cxnId="{2137EDA5-CDA3-45AC-97D5-E17F37ACBA49}">
      <dgm:prSet/>
      <dgm:spPr/>
      <dgm:t>
        <a:bodyPr/>
        <a:lstStyle/>
        <a:p>
          <a:endParaRPr lang="ru-RU"/>
        </a:p>
      </dgm:t>
    </dgm:pt>
    <dgm:pt modelId="{A69FAB8B-F5C3-447D-B885-220B5E884ABA}" type="sibTrans" cxnId="{2137EDA5-CDA3-45AC-97D5-E17F37ACBA49}">
      <dgm:prSet/>
      <dgm:spPr/>
      <dgm:t>
        <a:bodyPr/>
        <a:lstStyle/>
        <a:p>
          <a:endParaRPr lang="ru-RU"/>
        </a:p>
      </dgm:t>
    </dgm:pt>
    <dgm:pt modelId="{3F234F61-1481-42E1-8AB4-0B290AFA2DEC}" type="pres">
      <dgm:prSet presAssocID="{72144552-A911-418B-A23A-055C1A02D2C9}" presName="linear" presStyleCnt="0">
        <dgm:presLayoutVars>
          <dgm:animLvl val="lvl"/>
          <dgm:resizeHandles val="exact"/>
        </dgm:presLayoutVars>
      </dgm:prSet>
      <dgm:spPr/>
    </dgm:pt>
    <dgm:pt modelId="{9520714F-7407-461F-8AAC-DC1AF6CF327B}" type="pres">
      <dgm:prSet presAssocID="{E59A9AC3-5BF8-4E03-9FED-8ACB88B4ED84}" presName="parentText" presStyleLbl="node1" presStyleIdx="0" presStyleCnt="1" custLinFactNeighborX="0" custLinFactNeighborY="204">
        <dgm:presLayoutVars>
          <dgm:chMax val="0"/>
          <dgm:bulletEnabled val="1"/>
        </dgm:presLayoutVars>
      </dgm:prSet>
      <dgm:spPr/>
    </dgm:pt>
  </dgm:ptLst>
  <dgm:cxnLst>
    <dgm:cxn modelId="{8E103035-60BB-4562-82D9-779D379EDAA8}" type="presOf" srcId="{E59A9AC3-5BF8-4E03-9FED-8ACB88B4ED84}" destId="{9520714F-7407-461F-8AAC-DC1AF6CF327B}" srcOrd="0" destOrd="0" presId="urn:microsoft.com/office/officeart/2005/8/layout/vList2"/>
    <dgm:cxn modelId="{5F87A273-F35B-4D4A-8E11-075194FBFBE5}" type="presOf" srcId="{72144552-A911-418B-A23A-055C1A02D2C9}" destId="{3F234F61-1481-42E1-8AB4-0B290AFA2DEC}" srcOrd="0" destOrd="0" presId="urn:microsoft.com/office/officeart/2005/8/layout/vList2"/>
    <dgm:cxn modelId="{2137EDA5-CDA3-45AC-97D5-E17F37ACBA49}" srcId="{72144552-A911-418B-A23A-055C1A02D2C9}" destId="{E59A9AC3-5BF8-4E03-9FED-8ACB88B4ED84}" srcOrd="0" destOrd="0" parTransId="{D1B03C88-81C0-4699-80C5-6879B7BEC60C}" sibTransId="{A69FAB8B-F5C3-447D-B885-220B5E884ABA}"/>
    <dgm:cxn modelId="{5CFDFBDE-6A50-4504-9C27-161C143C920F}" type="presParOf" srcId="{3F234F61-1481-42E1-8AB4-0B290AFA2DEC}" destId="{9520714F-7407-461F-8AAC-DC1AF6CF327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A4123F1-C810-48B6-9BBF-E041B4FEE2EC}" type="doc">
      <dgm:prSet loTypeId="urn:microsoft.com/office/officeart/2005/8/layout/pyramid1" loCatId="pyramid" qsTypeId="urn:microsoft.com/office/officeart/2005/8/quickstyle/3d7" qsCatId="3D" csTypeId="urn:microsoft.com/office/officeart/2005/8/colors/accent4_3" csCatId="accent4" phldr="1"/>
      <dgm:spPr/>
    </dgm:pt>
    <dgm:pt modelId="{14FBF014-AB16-44A0-874D-14721DEFB6AF}">
      <dgm:prSet phldrT="[Текст]" custT="1">
        <dgm:style>
          <a:lnRef idx="1">
            <a:schemeClr val="accent2"/>
          </a:lnRef>
          <a:fillRef idx="3">
            <a:schemeClr val="accent2"/>
          </a:fillRef>
          <a:effectRef idx="2">
            <a:schemeClr val="accent2"/>
          </a:effectRef>
          <a:fontRef idx="minor">
            <a:schemeClr val="lt1"/>
          </a:fontRef>
        </dgm:style>
      </dgm:prSet>
      <dgm:spPr/>
      <dgm:t>
        <a:bodyPr/>
        <a:lstStyle/>
        <a:p>
          <a:r>
            <a:rPr lang="ru-RU" sz="1600" b="1" dirty="0">
              <a:solidFill>
                <a:schemeClr val="bg2"/>
              </a:solidFill>
              <a:latin typeface="Times New Roman" pitchFamily="18" charset="0"/>
              <a:cs typeface="Times New Roman" pitchFamily="18" charset="0"/>
            </a:rPr>
            <a:t>Перечисления другим бюджетам бюджетной системы РФ– 6634,0тыс. рублей</a:t>
          </a:r>
        </a:p>
      </dgm:t>
    </dgm:pt>
    <dgm:pt modelId="{0A8D0FE0-8953-4DBE-BA64-1F35E86F30D3}" type="parTrans" cxnId="{9AD56F36-BA07-4AC8-AA21-32F51EF30226}">
      <dgm:prSet/>
      <dgm:spPr/>
      <dgm:t>
        <a:bodyPr/>
        <a:lstStyle/>
        <a:p>
          <a:endParaRPr lang="ru-RU" sz="1800" b="1">
            <a:solidFill>
              <a:schemeClr val="tx1"/>
            </a:solidFill>
            <a:latin typeface="Times New Roman" pitchFamily="18" charset="0"/>
            <a:cs typeface="Times New Roman" pitchFamily="18" charset="0"/>
          </a:endParaRPr>
        </a:p>
      </dgm:t>
    </dgm:pt>
    <dgm:pt modelId="{99575925-A9AA-47DB-ABC0-5CC1C7603402}" type="sibTrans" cxnId="{9AD56F36-BA07-4AC8-AA21-32F51EF30226}">
      <dgm:prSet/>
      <dgm:spPr/>
      <dgm:t>
        <a:bodyPr/>
        <a:lstStyle/>
        <a:p>
          <a:endParaRPr lang="ru-RU" sz="1800" b="1">
            <a:solidFill>
              <a:schemeClr val="tx1"/>
            </a:solidFill>
            <a:latin typeface="Times New Roman" pitchFamily="18" charset="0"/>
            <a:cs typeface="Times New Roman" pitchFamily="18" charset="0"/>
          </a:endParaRPr>
        </a:p>
      </dgm:t>
    </dgm:pt>
    <dgm:pt modelId="{FD3FEEA7-4532-48E0-9764-6203E57396DA}">
      <dgm:prSet phldrT="[Текст]" custT="1">
        <dgm:style>
          <a:lnRef idx="1">
            <a:schemeClr val="accent2"/>
          </a:lnRef>
          <a:fillRef idx="3">
            <a:schemeClr val="accent2"/>
          </a:fillRef>
          <a:effectRef idx="2">
            <a:schemeClr val="accent2"/>
          </a:effectRef>
          <a:fontRef idx="minor">
            <a:schemeClr val="lt1"/>
          </a:fontRef>
        </dgm:style>
      </dgm:prSet>
      <dgm:spPr/>
      <dgm:t>
        <a:bodyPr/>
        <a:lstStyle/>
        <a:p>
          <a:r>
            <a:rPr lang="ru-RU" sz="1600" b="1" dirty="0">
              <a:solidFill>
                <a:schemeClr val="bg2"/>
              </a:solidFill>
              <a:latin typeface="Times New Roman" pitchFamily="18" charset="0"/>
              <a:cs typeface="Times New Roman" pitchFamily="18" charset="0"/>
            </a:rPr>
            <a:t>Работы, услуги по содержанию имущества – 34689,5</a:t>
          </a:r>
        </a:p>
        <a:p>
          <a:r>
            <a:rPr lang="ru-RU" sz="1600" b="1" dirty="0">
              <a:solidFill>
                <a:schemeClr val="bg2"/>
              </a:solidFill>
              <a:latin typeface="Times New Roman" pitchFamily="18" charset="0"/>
              <a:cs typeface="Times New Roman" pitchFamily="18" charset="0"/>
            </a:rPr>
            <a:t> тыс. рублей</a:t>
          </a:r>
        </a:p>
      </dgm:t>
    </dgm:pt>
    <dgm:pt modelId="{CD0CB9D3-32A6-4339-BE89-9EE087C2A835}" type="parTrans" cxnId="{F8FF78DF-F14C-40BE-9BF2-F4241BEB53F0}">
      <dgm:prSet/>
      <dgm:spPr/>
      <dgm:t>
        <a:bodyPr/>
        <a:lstStyle/>
        <a:p>
          <a:endParaRPr lang="ru-RU" sz="1800" b="1">
            <a:solidFill>
              <a:schemeClr val="tx1"/>
            </a:solidFill>
            <a:latin typeface="Times New Roman" pitchFamily="18" charset="0"/>
            <a:cs typeface="Times New Roman" pitchFamily="18" charset="0"/>
          </a:endParaRPr>
        </a:p>
      </dgm:t>
    </dgm:pt>
    <dgm:pt modelId="{00832B76-A5D8-477E-AB6F-AFF1ABB033C3}" type="sibTrans" cxnId="{F8FF78DF-F14C-40BE-9BF2-F4241BEB53F0}">
      <dgm:prSet/>
      <dgm:spPr/>
      <dgm:t>
        <a:bodyPr/>
        <a:lstStyle/>
        <a:p>
          <a:endParaRPr lang="ru-RU" sz="1800" b="1">
            <a:solidFill>
              <a:schemeClr val="tx1"/>
            </a:solidFill>
            <a:latin typeface="Times New Roman" pitchFamily="18" charset="0"/>
            <a:cs typeface="Times New Roman" pitchFamily="18" charset="0"/>
          </a:endParaRPr>
        </a:p>
      </dgm:t>
    </dgm:pt>
    <dgm:pt modelId="{B435D320-2041-46F2-97CD-CAD5BDC0D25D}">
      <dgm:prSet phldrT="[Текст]" custT="1">
        <dgm:style>
          <a:lnRef idx="3">
            <a:schemeClr val="lt1"/>
          </a:lnRef>
          <a:fillRef idx="1">
            <a:schemeClr val="accent2"/>
          </a:fillRef>
          <a:effectRef idx="1">
            <a:schemeClr val="accent2"/>
          </a:effectRef>
          <a:fontRef idx="minor">
            <a:schemeClr val="lt1"/>
          </a:fontRef>
        </dgm:style>
      </dgm:prSet>
      <dgm:spPr/>
      <dgm:t>
        <a:bodyPr/>
        <a:lstStyle/>
        <a:p>
          <a:endParaRPr lang="ru-RU" sz="1600" b="1" dirty="0">
            <a:solidFill>
              <a:schemeClr val="bg2"/>
            </a:solidFill>
            <a:latin typeface="Times New Roman" pitchFamily="18" charset="0"/>
            <a:cs typeface="Times New Roman" pitchFamily="18" charset="0"/>
          </a:endParaRPr>
        </a:p>
        <a:p>
          <a:r>
            <a:rPr lang="ru-RU" sz="1600" b="1" dirty="0">
              <a:solidFill>
                <a:schemeClr val="bg2"/>
              </a:solidFill>
              <a:latin typeface="Times New Roman" pitchFamily="18" charset="0"/>
              <a:cs typeface="Times New Roman" pitchFamily="18" charset="0"/>
            </a:rPr>
            <a:t>Арендная плата за использование имуществом-25145,7тыс. рублей. </a:t>
          </a:r>
        </a:p>
        <a:p>
          <a:endParaRPr lang="ru-RU" sz="1600" b="1" dirty="0">
            <a:solidFill>
              <a:schemeClr val="tx1"/>
            </a:solidFill>
            <a:latin typeface="Times New Roman" pitchFamily="18" charset="0"/>
            <a:cs typeface="Times New Roman" pitchFamily="18" charset="0"/>
          </a:endParaRPr>
        </a:p>
      </dgm:t>
    </dgm:pt>
    <dgm:pt modelId="{68553D5E-3239-43FE-9483-56C35D706613}" type="parTrans" cxnId="{41C66AF5-927A-4C26-B85E-FBDE4561ED6B}">
      <dgm:prSet/>
      <dgm:spPr/>
      <dgm:t>
        <a:bodyPr/>
        <a:lstStyle/>
        <a:p>
          <a:endParaRPr lang="ru-RU" sz="1800" b="1">
            <a:solidFill>
              <a:schemeClr val="tx1"/>
            </a:solidFill>
            <a:latin typeface="Times New Roman" pitchFamily="18" charset="0"/>
            <a:cs typeface="Times New Roman" pitchFamily="18" charset="0"/>
          </a:endParaRPr>
        </a:p>
      </dgm:t>
    </dgm:pt>
    <dgm:pt modelId="{67496476-0F04-42EA-8F9A-500FD041CED5}" type="sibTrans" cxnId="{41C66AF5-927A-4C26-B85E-FBDE4561ED6B}">
      <dgm:prSet/>
      <dgm:spPr/>
      <dgm:t>
        <a:bodyPr/>
        <a:lstStyle/>
        <a:p>
          <a:endParaRPr lang="ru-RU" sz="1800" b="1">
            <a:solidFill>
              <a:schemeClr val="tx1"/>
            </a:solidFill>
            <a:latin typeface="Times New Roman" pitchFamily="18" charset="0"/>
            <a:cs typeface="Times New Roman" pitchFamily="18" charset="0"/>
          </a:endParaRPr>
        </a:p>
      </dgm:t>
    </dgm:pt>
    <dgm:pt modelId="{8F1E9DBE-54F8-46C4-B2AE-A5299F9AAE87}">
      <dgm:prSet custT="1">
        <dgm:style>
          <a:lnRef idx="3">
            <a:schemeClr val="lt1"/>
          </a:lnRef>
          <a:fillRef idx="1">
            <a:schemeClr val="accent2"/>
          </a:fillRef>
          <a:effectRef idx="1">
            <a:schemeClr val="accent2"/>
          </a:effectRef>
          <a:fontRef idx="minor">
            <a:schemeClr val="lt1"/>
          </a:fontRef>
        </dgm:style>
      </dgm:prSet>
      <dgm:spPr/>
      <dgm:t>
        <a:bodyPr/>
        <a:lstStyle/>
        <a:p>
          <a:endParaRPr lang="ru-RU" sz="1600" b="1" dirty="0">
            <a:solidFill>
              <a:schemeClr val="tx1"/>
            </a:solidFill>
            <a:latin typeface="Times New Roman" pitchFamily="18" charset="0"/>
            <a:cs typeface="Times New Roman" pitchFamily="18" charset="0"/>
          </a:endParaRPr>
        </a:p>
        <a:p>
          <a:r>
            <a:rPr lang="ru-RU" sz="1600" b="1" dirty="0">
              <a:solidFill>
                <a:schemeClr val="bg2"/>
              </a:solidFill>
              <a:latin typeface="Times New Roman" pitchFamily="18" charset="0"/>
              <a:cs typeface="Times New Roman" pitchFamily="18" charset="0"/>
            </a:rPr>
            <a:t>Заработная плата с начислениями – 11842,7тыс. рублей</a:t>
          </a:r>
        </a:p>
        <a:p>
          <a:endParaRPr lang="ru-RU" sz="1600" b="1" dirty="0">
            <a:solidFill>
              <a:schemeClr val="tx1"/>
            </a:solidFill>
            <a:latin typeface="Times New Roman" pitchFamily="18" charset="0"/>
            <a:cs typeface="Times New Roman" pitchFamily="18" charset="0"/>
          </a:endParaRPr>
        </a:p>
      </dgm:t>
    </dgm:pt>
    <dgm:pt modelId="{82F8ABB5-5E0C-49A0-A36A-F8469D2C09B0}" type="parTrans" cxnId="{9ED04EC8-F36F-4F60-A569-A38A94CAECD5}">
      <dgm:prSet/>
      <dgm:spPr/>
      <dgm:t>
        <a:bodyPr/>
        <a:lstStyle/>
        <a:p>
          <a:endParaRPr lang="ru-RU" sz="1800">
            <a:solidFill>
              <a:schemeClr val="tx1"/>
            </a:solidFill>
            <a:latin typeface="Times New Roman" pitchFamily="18" charset="0"/>
            <a:cs typeface="Times New Roman" pitchFamily="18" charset="0"/>
          </a:endParaRPr>
        </a:p>
      </dgm:t>
    </dgm:pt>
    <dgm:pt modelId="{1457407D-9B69-4D15-8868-689AF24AE9C8}" type="sibTrans" cxnId="{9ED04EC8-F36F-4F60-A569-A38A94CAECD5}">
      <dgm:prSet/>
      <dgm:spPr/>
      <dgm:t>
        <a:bodyPr/>
        <a:lstStyle/>
        <a:p>
          <a:endParaRPr lang="ru-RU" sz="1800">
            <a:solidFill>
              <a:schemeClr val="tx1"/>
            </a:solidFill>
            <a:latin typeface="Times New Roman" pitchFamily="18" charset="0"/>
            <a:cs typeface="Times New Roman" pitchFamily="18" charset="0"/>
          </a:endParaRPr>
        </a:p>
      </dgm:t>
    </dgm:pt>
    <dgm:pt modelId="{656A13C1-4659-4709-B3E3-3EA912962040}" type="pres">
      <dgm:prSet presAssocID="{5A4123F1-C810-48B6-9BBF-E041B4FEE2EC}" presName="Name0" presStyleCnt="0">
        <dgm:presLayoutVars>
          <dgm:dir/>
          <dgm:animLvl val="lvl"/>
          <dgm:resizeHandles val="exact"/>
        </dgm:presLayoutVars>
      </dgm:prSet>
      <dgm:spPr/>
    </dgm:pt>
    <dgm:pt modelId="{49670703-36FE-4C28-BD40-AA21F8315D19}" type="pres">
      <dgm:prSet presAssocID="{14FBF014-AB16-44A0-874D-14721DEFB6AF}" presName="Name8" presStyleCnt="0"/>
      <dgm:spPr/>
    </dgm:pt>
    <dgm:pt modelId="{9A5EF4C5-2664-452A-9D56-749384C9B7F5}" type="pres">
      <dgm:prSet presAssocID="{14FBF014-AB16-44A0-874D-14721DEFB6AF}" presName="level" presStyleLbl="node1" presStyleIdx="0" presStyleCnt="4">
        <dgm:presLayoutVars>
          <dgm:chMax val="1"/>
          <dgm:bulletEnabled val="1"/>
        </dgm:presLayoutVars>
      </dgm:prSet>
      <dgm:spPr/>
    </dgm:pt>
    <dgm:pt modelId="{005856E5-9154-4CBD-981B-77904B29241B}" type="pres">
      <dgm:prSet presAssocID="{14FBF014-AB16-44A0-874D-14721DEFB6AF}" presName="levelTx" presStyleLbl="revTx" presStyleIdx="0" presStyleCnt="0">
        <dgm:presLayoutVars>
          <dgm:chMax val="1"/>
          <dgm:bulletEnabled val="1"/>
        </dgm:presLayoutVars>
      </dgm:prSet>
      <dgm:spPr/>
    </dgm:pt>
    <dgm:pt modelId="{0650DD52-0F2B-4495-A2D5-EB48BB44C4E2}" type="pres">
      <dgm:prSet presAssocID="{8F1E9DBE-54F8-46C4-B2AE-A5299F9AAE87}" presName="Name8" presStyleCnt="0"/>
      <dgm:spPr/>
    </dgm:pt>
    <dgm:pt modelId="{2D45AD4A-7C77-4328-9AD7-E7850C2C631F}" type="pres">
      <dgm:prSet presAssocID="{8F1E9DBE-54F8-46C4-B2AE-A5299F9AAE87}" presName="level" presStyleLbl="node1" presStyleIdx="1" presStyleCnt="4">
        <dgm:presLayoutVars>
          <dgm:chMax val="1"/>
          <dgm:bulletEnabled val="1"/>
        </dgm:presLayoutVars>
      </dgm:prSet>
      <dgm:spPr/>
    </dgm:pt>
    <dgm:pt modelId="{4659FBBC-AFD4-4B03-8920-70AD2CDA14B6}" type="pres">
      <dgm:prSet presAssocID="{8F1E9DBE-54F8-46C4-B2AE-A5299F9AAE87}" presName="levelTx" presStyleLbl="revTx" presStyleIdx="0" presStyleCnt="0">
        <dgm:presLayoutVars>
          <dgm:chMax val="1"/>
          <dgm:bulletEnabled val="1"/>
        </dgm:presLayoutVars>
      </dgm:prSet>
      <dgm:spPr/>
    </dgm:pt>
    <dgm:pt modelId="{ED44B5C3-E803-465E-9ED5-3ED49599A1F3}" type="pres">
      <dgm:prSet presAssocID="{FD3FEEA7-4532-48E0-9764-6203E57396DA}" presName="Name8" presStyleCnt="0"/>
      <dgm:spPr/>
    </dgm:pt>
    <dgm:pt modelId="{7F6F10D6-DB8A-4E7D-BDCF-DC55C33BBC19}" type="pres">
      <dgm:prSet presAssocID="{FD3FEEA7-4532-48E0-9764-6203E57396DA}" presName="level" presStyleLbl="node1" presStyleIdx="2" presStyleCnt="4">
        <dgm:presLayoutVars>
          <dgm:chMax val="1"/>
          <dgm:bulletEnabled val="1"/>
        </dgm:presLayoutVars>
      </dgm:prSet>
      <dgm:spPr/>
    </dgm:pt>
    <dgm:pt modelId="{E933DD17-90DB-4C88-BE5D-116F53ED9F45}" type="pres">
      <dgm:prSet presAssocID="{FD3FEEA7-4532-48E0-9764-6203E57396DA}" presName="levelTx" presStyleLbl="revTx" presStyleIdx="0" presStyleCnt="0">
        <dgm:presLayoutVars>
          <dgm:chMax val="1"/>
          <dgm:bulletEnabled val="1"/>
        </dgm:presLayoutVars>
      </dgm:prSet>
      <dgm:spPr/>
    </dgm:pt>
    <dgm:pt modelId="{9561DF66-33AA-4289-9E9A-B5342C8DF510}" type="pres">
      <dgm:prSet presAssocID="{B435D320-2041-46F2-97CD-CAD5BDC0D25D}" presName="Name8" presStyleCnt="0"/>
      <dgm:spPr/>
    </dgm:pt>
    <dgm:pt modelId="{CB6C0A25-5E1A-4FCE-85AF-A35E1A505930}" type="pres">
      <dgm:prSet presAssocID="{B435D320-2041-46F2-97CD-CAD5BDC0D25D}" presName="level" presStyleLbl="node1" presStyleIdx="3" presStyleCnt="4" custLinFactNeighborX="-926" custLinFactNeighborY="-2435">
        <dgm:presLayoutVars>
          <dgm:chMax val="1"/>
          <dgm:bulletEnabled val="1"/>
        </dgm:presLayoutVars>
      </dgm:prSet>
      <dgm:spPr/>
    </dgm:pt>
    <dgm:pt modelId="{DD3ADC3E-8C0D-4377-9F72-204B1FB21748}" type="pres">
      <dgm:prSet presAssocID="{B435D320-2041-46F2-97CD-CAD5BDC0D25D}" presName="levelTx" presStyleLbl="revTx" presStyleIdx="0" presStyleCnt="0">
        <dgm:presLayoutVars>
          <dgm:chMax val="1"/>
          <dgm:bulletEnabled val="1"/>
        </dgm:presLayoutVars>
      </dgm:prSet>
      <dgm:spPr/>
    </dgm:pt>
  </dgm:ptLst>
  <dgm:cxnLst>
    <dgm:cxn modelId="{9AD56F36-BA07-4AC8-AA21-32F51EF30226}" srcId="{5A4123F1-C810-48B6-9BBF-E041B4FEE2EC}" destId="{14FBF014-AB16-44A0-874D-14721DEFB6AF}" srcOrd="0" destOrd="0" parTransId="{0A8D0FE0-8953-4DBE-BA64-1F35E86F30D3}" sibTransId="{99575925-A9AA-47DB-ABC0-5CC1C7603402}"/>
    <dgm:cxn modelId="{7E839962-3416-4833-831B-602956A036D5}" type="presOf" srcId="{8F1E9DBE-54F8-46C4-B2AE-A5299F9AAE87}" destId="{2D45AD4A-7C77-4328-9AD7-E7850C2C631F}" srcOrd="0" destOrd="0" presId="urn:microsoft.com/office/officeart/2005/8/layout/pyramid1"/>
    <dgm:cxn modelId="{C9F7AB75-4C3F-44E4-B08D-8468AE883018}" type="presOf" srcId="{FD3FEEA7-4532-48E0-9764-6203E57396DA}" destId="{E933DD17-90DB-4C88-BE5D-116F53ED9F45}" srcOrd="1" destOrd="0" presId="urn:microsoft.com/office/officeart/2005/8/layout/pyramid1"/>
    <dgm:cxn modelId="{51C2CE59-A7AE-411B-8AB7-6B7BE0A87069}" type="presOf" srcId="{B435D320-2041-46F2-97CD-CAD5BDC0D25D}" destId="{DD3ADC3E-8C0D-4377-9F72-204B1FB21748}" srcOrd="1" destOrd="0" presId="urn:microsoft.com/office/officeart/2005/8/layout/pyramid1"/>
    <dgm:cxn modelId="{E37D0287-D682-4339-8FA5-4D29583F6FBF}" type="presOf" srcId="{14FBF014-AB16-44A0-874D-14721DEFB6AF}" destId="{9A5EF4C5-2664-452A-9D56-749384C9B7F5}" srcOrd="0" destOrd="0" presId="urn:microsoft.com/office/officeart/2005/8/layout/pyramid1"/>
    <dgm:cxn modelId="{146CCD96-E1BE-4871-95D2-2AF084C84586}" type="presOf" srcId="{14FBF014-AB16-44A0-874D-14721DEFB6AF}" destId="{005856E5-9154-4CBD-981B-77904B29241B}" srcOrd="1" destOrd="0" presId="urn:microsoft.com/office/officeart/2005/8/layout/pyramid1"/>
    <dgm:cxn modelId="{BFB3B497-5D9A-4C2A-AA38-79B02EC2175A}" type="presOf" srcId="{8F1E9DBE-54F8-46C4-B2AE-A5299F9AAE87}" destId="{4659FBBC-AFD4-4B03-8920-70AD2CDA14B6}" srcOrd="1" destOrd="0" presId="urn:microsoft.com/office/officeart/2005/8/layout/pyramid1"/>
    <dgm:cxn modelId="{D87DB8C7-45C2-472E-82F9-CBCACFA165FA}" type="presOf" srcId="{B435D320-2041-46F2-97CD-CAD5BDC0D25D}" destId="{CB6C0A25-5E1A-4FCE-85AF-A35E1A505930}" srcOrd="0" destOrd="0" presId="urn:microsoft.com/office/officeart/2005/8/layout/pyramid1"/>
    <dgm:cxn modelId="{9ED04EC8-F36F-4F60-A569-A38A94CAECD5}" srcId="{5A4123F1-C810-48B6-9BBF-E041B4FEE2EC}" destId="{8F1E9DBE-54F8-46C4-B2AE-A5299F9AAE87}" srcOrd="1" destOrd="0" parTransId="{82F8ABB5-5E0C-49A0-A36A-F8469D2C09B0}" sibTransId="{1457407D-9B69-4D15-8868-689AF24AE9C8}"/>
    <dgm:cxn modelId="{F8FF78DF-F14C-40BE-9BF2-F4241BEB53F0}" srcId="{5A4123F1-C810-48B6-9BBF-E041B4FEE2EC}" destId="{FD3FEEA7-4532-48E0-9764-6203E57396DA}" srcOrd="2" destOrd="0" parTransId="{CD0CB9D3-32A6-4339-BE89-9EE087C2A835}" sibTransId="{00832B76-A5D8-477E-AB6F-AFF1ABB033C3}"/>
    <dgm:cxn modelId="{B9767CE0-7129-47C2-A02D-8B14AF7D545C}" type="presOf" srcId="{FD3FEEA7-4532-48E0-9764-6203E57396DA}" destId="{7F6F10D6-DB8A-4E7D-BDCF-DC55C33BBC19}" srcOrd="0" destOrd="0" presId="urn:microsoft.com/office/officeart/2005/8/layout/pyramid1"/>
    <dgm:cxn modelId="{BF617AEF-CA43-4351-AF7C-15BB23BFDA95}" type="presOf" srcId="{5A4123F1-C810-48B6-9BBF-E041B4FEE2EC}" destId="{656A13C1-4659-4709-B3E3-3EA912962040}" srcOrd="0" destOrd="0" presId="urn:microsoft.com/office/officeart/2005/8/layout/pyramid1"/>
    <dgm:cxn modelId="{41C66AF5-927A-4C26-B85E-FBDE4561ED6B}" srcId="{5A4123F1-C810-48B6-9BBF-E041B4FEE2EC}" destId="{B435D320-2041-46F2-97CD-CAD5BDC0D25D}" srcOrd="3" destOrd="0" parTransId="{68553D5E-3239-43FE-9483-56C35D706613}" sibTransId="{67496476-0F04-42EA-8F9A-500FD041CED5}"/>
    <dgm:cxn modelId="{D82667AF-9F6D-4469-9953-287055548CE5}" type="presParOf" srcId="{656A13C1-4659-4709-B3E3-3EA912962040}" destId="{49670703-36FE-4C28-BD40-AA21F8315D19}" srcOrd="0" destOrd="0" presId="urn:microsoft.com/office/officeart/2005/8/layout/pyramid1"/>
    <dgm:cxn modelId="{CE3519F5-9F17-4A6B-A1CA-D1221D9C2E7B}" type="presParOf" srcId="{49670703-36FE-4C28-BD40-AA21F8315D19}" destId="{9A5EF4C5-2664-452A-9D56-749384C9B7F5}" srcOrd="0" destOrd="0" presId="urn:microsoft.com/office/officeart/2005/8/layout/pyramid1"/>
    <dgm:cxn modelId="{928F70B1-A91B-4880-A9A8-693978646947}" type="presParOf" srcId="{49670703-36FE-4C28-BD40-AA21F8315D19}" destId="{005856E5-9154-4CBD-981B-77904B29241B}" srcOrd="1" destOrd="0" presId="urn:microsoft.com/office/officeart/2005/8/layout/pyramid1"/>
    <dgm:cxn modelId="{AF014B8B-B544-4D01-B080-317764C0D8F2}" type="presParOf" srcId="{656A13C1-4659-4709-B3E3-3EA912962040}" destId="{0650DD52-0F2B-4495-A2D5-EB48BB44C4E2}" srcOrd="1" destOrd="0" presId="urn:microsoft.com/office/officeart/2005/8/layout/pyramid1"/>
    <dgm:cxn modelId="{DCD254D4-0472-40CE-9A1F-1C1D11BF30A4}" type="presParOf" srcId="{0650DD52-0F2B-4495-A2D5-EB48BB44C4E2}" destId="{2D45AD4A-7C77-4328-9AD7-E7850C2C631F}" srcOrd="0" destOrd="0" presId="urn:microsoft.com/office/officeart/2005/8/layout/pyramid1"/>
    <dgm:cxn modelId="{115B265D-C8F6-4BA1-BB5B-FFCA1C1732A7}" type="presParOf" srcId="{0650DD52-0F2B-4495-A2D5-EB48BB44C4E2}" destId="{4659FBBC-AFD4-4B03-8920-70AD2CDA14B6}" srcOrd="1" destOrd="0" presId="urn:microsoft.com/office/officeart/2005/8/layout/pyramid1"/>
    <dgm:cxn modelId="{2DA479DC-EEDE-4C1F-964E-DCBFA1946B3A}" type="presParOf" srcId="{656A13C1-4659-4709-B3E3-3EA912962040}" destId="{ED44B5C3-E803-465E-9ED5-3ED49599A1F3}" srcOrd="2" destOrd="0" presId="urn:microsoft.com/office/officeart/2005/8/layout/pyramid1"/>
    <dgm:cxn modelId="{227855FC-31FA-44FE-B0A1-DC311CE41F62}" type="presParOf" srcId="{ED44B5C3-E803-465E-9ED5-3ED49599A1F3}" destId="{7F6F10D6-DB8A-4E7D-BDCF-DC55C33BBC19}" srcOrd="0" destOrd="0" presId="urn:microsoft.com/office/officeart/2005/8/layout/pyramid1"/>
    <dgm:cxn modelId="{B49AC361-47B8-457D-9342-200E16777E3E}" type="presParOf" srcId="{ED44B5C3-E803-465E-9ED5-3ED49599A1F3}" destId="{E933DD17-90DB-4C88-BE5D-116F53ED9F45}" srcOrd="1" destOrd="0" presId="urn:microsoft.com/office/officeart/2005/8/layout/pyramid1"/>
    <dgm:cxn modelId="{165369A1-E729-4DC5-AA3B-BA54043EBD85}" type="presParOf" srcId="{656A13C1-4659-4709-B3E3-3EA912962040}" destId="{9561DF66-33AA-4289-9E9A-B5342C8DF510}" srcOrd="3" destOrd="0" presId="urn:microsoft.com/office/officeart/2005/8/layout/pyramid1"/>
    <dgm:cxn modelId="{D17DC7C1-4C56-453D-A439-371186DA13C4}" type="presParOf" srcId="{9561DF66-33AA-4289-9E9A-B5342C8DF510}" destId="{CB6C0A25-5E1A-4FCE-85AF-A35E1A505930}" srcOrd="0" destOrd="0" presId="urn:microsoft.com/office/officeart/2005/8/layout/pyramid1"/>
    <dgm:cxn modelId="{7EF2F2E1-3629-4F7E-AD6C-EF674EAFB9E2}" type="presParOf" srcId="{9561DF66-33AA-4289-9E9A-B5342C8DF510}" destId="{DD3ADC3E-8C0D-4377-9F72-204B1FB21748}" srcOrd="1" destOrd="0" presId="urn:microsoft.com/office/officeart/2005/8/layout/pyramid1"/>
  </dgm:cxnLst>
  <dgm:bg>
    <a:solidFill>
      <a:schemeClr val="tx1"/>
    </a:solidFill>
    <a:effect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BDC91D4-45FE-49B7-8593-AA2E44EFEF4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9E25E007-2F22-42B7-9654-AE30819BD9D8}">
      <dgm:prSet custT="1"/>
      <dgm:spPr>
        <a:solidFill>
          <a:schemeClr val="accent2"/>
        </a:solidFill>
      </dgm:spPr>
      <dgm:t>
        <a:bodyPr/>
        <a:lstStyle/>
        <a:p>
          <a:pPr algn="ctr" rtl="0">
            <a:lnSpc>
              <a:spcPct val="100000"/>
            </a:lnSpc>
            <a:spcAft>
              <a:spcPts val="0"/>
            </a:spcAft>
          </a:pPr>
          <a:r>
            <a:rPr lang="ru-RU" sz="1800" b="1" dirty="0">
              <a:latin typeface="+mj-lt"/>
            </a:rPr>
            <a:t>АДМИНИСТРАЦИЯ МУНИЦИПАЛЬНОГО ОБРАЗОВАНИЯ «МИРНОВСКОЕ СЕЛЬСКОЕ ПОСЕЛЕНИЕ» ЧЕРДАКЛИНСКОГО РАЙОНА УЛЬЯНОВСКОЙ ОБЛАСТИ</a:t>
          </a:r>
          <a:br>
            <a:rPr lang="ru-RU" sz="2000" b="1" dirty="0">
              <a:latin typeface="+mj-lt"/>
            </a:rPr>
          </a:br>
          <a:endParaRPr lang="ru-RU" sz="2000" b="1" dirty="0">
            <a:latin typeface="+mj-lt"/>
          </a:endParaRPr>
        </a:p>
        <a:p>
          <a:pPr algn="ctr" rtl="0">
            <a:lnSpc>
              <a:spcPct val="100000"/>
            </a:lnSpc>
            <a:spcAft>
              <a:spcPts val="0"/>
            </a:spcAft>
          </a:pPr>
          <a:r>
            <a:rPr lang="ru-RU" sz="1600" b="1" dirty="0">
              <a:latin typeface="+mj-lt"/>
            </a:rPr>
            <a:t>Советская  ул., д.6 п. Мирный, </a:t>
          </a:r>
          <a:r>
            <a:rPr lang="ru-RU" sz="1600" b="1" dirty="0" err="1">
              <a:latin typeface="+mj-lt"/>
            </a:rPr>
            <a:t>Чердаклинский</a:t>
          </a:r>
          <a:r>
            <a:rPr lang="ru-RU" sz="1600" b="1" dirty="0">
              <a:latin typeface="+mj-lt"/>
            </a:rPr>
            <a:t> р-н, Ульяновская обл., </a:t>
          </a:r>
          <a:r>
            <a:rPr lang="ru-RU" sz="1600" b="1" dirty="0">
              <a:latin typeface="Book Antiqua" pitchFamily="18" charset="0"/>
              <a:ea typeface="BatangChe" pitchFamily="49" charset="-127"/>
            </a:rPr>
            <a:t>433405</a:t>
          </a:r>
          <a:br>
            <a:rPr lang="ru-RU" sz="1600" b="1" dirty="0">
              <a:latin typeface="+mj-lt"/>
            </a:rPr>
          </a:br>
          <a:br>
            <a:rPr lang="ru-RU" sz="1600" b="1" dirty="0">
              <a:latin typeface="+mj-lt"/>
            </a:rPr>
          </a:br>
          <a:r>
            <a:rPr lang="ru-RU" sz="1600" b="1" dirty="0">
              <a:latin typeface="+mj-lt"/>
            </a:rPr>
            <a:t>тел./факс </a:t>
          </a:r>
          <a:r>
            <a:rPr lang="ru-RU" sz="1600" b="1" dirty="0">
              <a:latin typeface="Book Antiqua" pitchFamily="18" charset="0"/>
              <a:ea typeface="BatangChe" pitchFamily="49" charset="-127"/>
            </a:rPr>
            <a:t>(884231) 48434/48148</a:t>
          </a:r>
          <a:br>
            <a:rPr lang="ru-RU" sz="1600" b="1" dirty="0">
              <a:latin typeface="+mj-lt"/>
            </a:rPr>
          </a:br>
          <a:r>
            <a:rPr lang="en-US" sz="1600" b="1" dirty="0">
              <a:latin typeface="+mj-lt"/>
            </a:rPr>
            <a:t>E-mail</a:t>
          </a:r>
          <a:r>
            <a:rPr lang="ru-RU" sz="1600" b="1" dirty="0">
              <a:latin typeface="+mj-lt"/>
            </a:rPr>
            <a:t>: </a:t>
          </a:r>
          <a:r>
            <a:rPr lang="en-US" sz="1600" b="0" i="0" dirty="0"/>
            <a:t>p.mirny@mail.ru</a:t>
          </a:r>
          <a:endParaRPr lang="ru-RU" sz="1600" b="1" dirty="0">
            <a:latin typeface="+mj-lt"/>
          </a:endParaRPr>
        </a:p>
        <a:p>
          <a:pPr algn="ctr" rtl="0">
            <a:lnSpc>
              <a:spcPct val="100000"/>
            </a:lnSpc>
            <a:spcAft>
              <a:spcPts val="0"/>
            </a:spcAft>
          </a:pPr>
          <a:endParaRPr lang="ru-RU" sz="1600" b="1" dirty="0">
            <a:latin typeface="+mj-lt"/>
          </a:endParaRPr>
        </a:p>
        <a:p>
          <a:pPr algn="ctr" rtl="0">
            <a:lnSpc>
              <a:spcPct val="100000"/>
            </a:lnSpc>
            <a:spcAft>
              <a:spcPct val="35000"/>
            </a:spcAft>
          </a:pPr>
          <a:r>
            <a:rPr lang="ru-RU" sz="1600" b="1" dirty="0">
              <a:latin typeface="+mj-lt"/>
            </a:rPr>
            <a:t>График работы: понедельник – пятница с 8.00 до 17.00, часы перерыва на обед – с 12.00 до 13.00</a:t>
          </a:r>
        </a:p>
        <a:p>
          <a:pPr algn="ctr" rtl="0">
            <a:lnSpc>
              <a:spcPct val="100000"/>
            </a:lnSpc>
            <a:spcAft>
              <a:spcPct val="35000"/>
            </a:spcAft>
          </a:pPr>
          <a:r>
            <a:rPr lang="ru-RU" sz="1600" b="1" dirty="0">
              <a:latin typeface="+mj-lt"/>
            </a:rPr>
            <a:t>График приёма граждан по личным вопросам: еженедельно по  четвергам с 9.00 до 12.00</a:t>
          </a:r>
        </a:p>
      </dgm:t>
    </dgm:pt>
    <dgm:pt modelId="{295A1A2A-B2E6-484C-A3E0-F7A79E0ADD5A}" type="sibTrans" cxnId="{7650BDE7-1877-44DF-A63C-A1DF9AD8C76A}">
      <dgm:prSet/>
      <dgm:spPr/>
      <dgm:t>
        <a:bodyPr/>
        <a:lstStyle/>
        <a:p>
          <a:endParaRPr lang="ru-RU"/>
        </a:p>
      </dgm:t>
    </dgm:pt>
    <dgm:pt modelId="{3AA0FA6B-31CE-4128-A9FC-8DD861BE618E}" type="parTrans" cxnId="{7650BDE7-1877-44DF-A63C-A1DF9AD8C76A}">
      <dgm:prSet/>
      <dgm:spPr/>
      <dgm:t>
        <a:bodyPr/>
        <a:lstStyle/>
        <a:p>
          <a:endParaRPr lang="ru-RU"/>
        </a:p>
      </dgm:t>
    </dgm:pt>
    <dgm:pt modelId="{A58A0F34-646E-4BD2-8260-F90C2C90B3C0}" type="pres">
      <dgm:prSet presAssocID="{CBDC91D4-45FE-49B7-8593-AA2E44EFEF48}" presName="linear" presStyleCnt="0">
        <dgm:presLayoutVars>
          <dgm:animLvl val="lvl"/>
          <dgm:resizeHandles val="exact"/>
        </dgm:presLayoutVars>
      </dgm:prSet>
      <dgm:spPr/>
    </dgm:pt>
    <dgm:pt modelId="{77FC5831-99BF-4190-A197-022B23680597}" type="pres">
      <dgm:prSet presAssocID="{9E25E007-2F22-42B7-9654-AE30819BD9D8}" presName="parentText" presStyleLbl="node1" presStyleIdx="0" presStyleCnt="1" custScaleY="666005">
        <dgm:presLayoutVars>
          <dgm:chMax val="0"/>
          <dgm:bulletEnabled val="1"/>
        </dgm:presLayoutVars>
      </dgm:prSet>
      <dgm:spPr/>
    </dgm:pt>
  </dgm:ptLst>
  <dgm:cxnLst>
    <dgm:cxn modelId="{80F8AB29-4E28-40D5-8724-4874DA174305}" type="presOf" srcId="{9E25E007-2F22-42B7-9654-AE30819BD9D8}" destId="{77FC5831-99BF-4190-A197-022B23680597}" srcOrd="0" destOrd="0" presId="urn:microsoft.com/office/officeart/2005/8/layout/vList2"/>
    <dgm:cxn modelId="{7650BDE7-1877-44DF-A63C-A1DF9AD8C76A}" srcId="{CBDC91D4-45FE-49B7-8593-AA2E44EFEF48}" destId="{9E25E007-2F22-42B7-9654-AE30819BD9D8}" srcOrd="0" destOrd="0" parTransId="{3AA0FA6B-31CE-4128-A9FC-8DD861BE618E}" sibTransId="{295A1A2A-B2E6-484C-A3E0-F7A79E0ADD5A}"/>
    <dgm:cxn modelId="{4EF1DBF9-DD1E-4EFA-B93B-9E2F99AED5F4}" type="presOf" srcId="{CBDC91D4-45FE-49B7-8593-AA2E44EFEF48}" destId="{A58A0F34-646E-4BD2-8260-F90C2C90B3C0}" srcOrd="0" destOrd="0" presId="urn:microsoft.com/office/officeart/2005/8/layout/vList2"/>
    <dgm:cxn modelId="{97E73E9D-5246-4E52-B40B-A79D103890B4}" type="presParOf" srcId="{A58A0F34-646E-4BD2-8260-F90C2C90B3C0}" destId="{77FC5831-99BF-4190-A197-022B2368059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6A054-234F-4F4F-A98D-7B7CEC435DFC}">
      <dsp:nvSpPr>
        <dsp:cNvPr id="0" name=""/>
        <dsp:cNvSpPr/>
      </dsp:nvSpPr>
      <dsp:spPr>
        <a:xfrm>
          <a:off x="0" y="1785652"/>
          <a:ext cx="7776864" cy="2813849"/>
        </a:xfrm>
        <a:prstGeom prst="roundRect">
          <a:avLst/>
        </a:prstGeom>
        <a:solidFill>
          <a:schemeClr val="accent2">
            <a:lumMod val="75000"/>
          </a:schemeClr>
        </a:solidFill>
        <a:ln w="15875"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b" anchorCtr="0">
          <a:noAutofit/>
        </a:bodyPr>
        <a:lstStyle/>
        <a:p>
          <a:pPr marL="0" lvl="0" indent="0" algn="ctr" defTabSz="2889250" rtl="0">
            <a:lnSpc>
              <a:spcPct val="90000"/>
            </a:lnSpc>
            <a:spcBef>
              <a:spcPct val="0"/>
            </a:spcBef>
            <a:spcAft>
              <a:spcPct val="35000"/>
            </a:spcAft>
            <a:buNone/>
          </a:pPr>
          <a:r>
            <a:rPr lang="ru-RU" sz="6500" kern="1200" dirty="0">
              <a:latin typeface="Georgia" pitchFamily="18" charset="0"/>
            </a:rPr>
            <a:t>ВВОДНАЯ </a:t>
          </a:r>
        </a:p>
        <a:p>
          <a:pPr marL="0" lvl="0" indent="0" algn="ctr" defTabSz="2889250" rtl="0">
            <a:lnSpc>
              <a:spcPct val="90000"/>
            </a:lnSpc>
            <a:spcBef>
              <a:spcPct val="0"/>
            </a:spcBef>
            <a:spcAft>
              <a:spcPct val="35000"/>
            </a:spcAft>
            <a:buNone/>
          </a:pPr>
          <a:r>
            <a:rPr lang="ru-RU" sz="6500" kern="1200" dirty="0">
              <a:latin typeface="Georgia" pitchFamily="18" charset="0"/>
            </a:rPr>
            <a:t>ЧАСТЬ</a:t>
          </a:r>
        </a:p>
      </dsp:txBody>
      <dsp:txXfrm>
        <a:off x="137361" y="1923013"/>
        <a:ext cx="7502142" cy="25391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A401E6-8D6A-45B2-ACC1-3DF1C971F37D}">
      <dsp:nvSpPr>
        <dsp:cNvPr id="0" name=""/>
        <dsp:cNvSpPr/>
      </dsp:nvSpPr>
      <dsp:spPr>
        <a:xfrm>
          <a:off x="0" y="193999"/>
          <a:ext cx="7776863" cy="5372640"/>
        </a:xfrm>
        <a:prstGeom prst="roundRect">
          <a:avLst/>
        </a:prstGeom>
        <a:solidFill>
          <a:schemeClr val="accent2">
            <a:lumMod val="75000"/>
          </a:schemeClr>
        </a:solidFill>
        <a:ln w="15875"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rtl="0">
            <a:lnSpc>
              <a:spcPct val="90000"/>
            </a:lnSpc>
            <a:spcBef>
              <a:spcPct val="0"/>
            </a:spcBef>
            <a:spcAft>
              <a:spcPct val="35000"/>
            </a:spcAft>
            <a:buNone/>
          </a:pPr>
          <a:r>
            <a:rPr lang="ru-RU" sz="4100" kern="1200" dirty="0">
              <a:solidFill>
                <a:schemeClr val="accent1">
                  <a:lumMod val="60000"/>
                  <a:lumOff val="40000"/>
                </a:schemeClr>
              </a:solidFill>
              <a:latin typeface="+mj-lt"/>
            </a:rPr>
            <a:t>«Граждане и бизнес должны знать, куда направляются уплачиваемые ими налоги. Это требует высокого уровня прозрачности бюджета и бюджетного процесса» </a:t>
          </a:r>
          <a:br>
            <a:rPr lang="ru-RU" sz="4100" kern="1200" dirty="0">
              <a:solidFill>
                <a:schemeClr val="accent1">
                  <a:lumMod val="60000"/>
                  <a:lumOff val="40000"/>
                </a:schemeClr>
              </a:solidFill>
            </a:rPr>
          </a:br>
          <a:r>
            <a:rPr lang="ru-RU" sz="4100" kern="1200" dirty="0">
              <a:solidFill>
                <a:schemeClr val="accent1">
                  <a:lumMod val="60000"/>
                  <a:lumOff val="40000"/>
                </a:schemeClr>
              </a:solidFill>
            </a:rPr>
            <a:t>                                                             </a:t>
          </a:r>
          <a:br>
            <a:rPr lang="ru-RU" sz="4100" kern="1200" dirty="0">
              <a:solidFill>
                <a:schemeClr val="accent1">
                  <a:lumMod val="60000"/>
                  <a:lumOff val="40000"/>
                </a:schemeClr>
              </a:solidFill>
            </a:rPr>
          </a:br>
          <a:r>
            <a:rPr lang="ru-RU" sz="4100" kern="1200" dirty="0">
              <a:solidFill>
                <a:schemeClr val="accent1">
                  <a:lumMod val="60000"/>
                  <a:lumOff val="40000"/>
                </a:schemeClr>
              </a:solidFill>
            </a:rPr>
            <a:t>                                 </a:t>
          </a:r>
          <a:r>
            <a:rPr lang="ru-RU" sz="4100" kern="1200" dirty="0" err="1">
              <a:solidFill>
                <a:schemeClr val="accent1">
                  <a:lumMod val="60000"/>
                  <a:lumOff val="40000"/>
                </a:schemeClr>
              </a:solidFill>
              <a:latin typeface="+mj-lt"/>
            </a:rPr>
            <a:t>В.В.Путин</a:t>
          </a:r>
          <a:r>
            <a:rPr lang="ru-RU" sz="4100" kern="1200" dirty="0">
              <a:solidFill>
                <a:schemeClr val="accent1">
                  <a:lumMod val="60000"/>
                  <a:lumOff val="40000"/>
                </a:schemeClr>
              </a:solidFill>
            </a:rPr>
            <a:t> </a:t>
          </a:r>
        </a:p>
      </dsp:txBody>
      <dsp:txXfrm>
        <a:off x="262271" y="456270"/>
        <a:ext cx="7252321" cy="48480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CDFD5-3E6D-41BF-AED9-BD6AF2D111C7}">
      <dsp:nvSpPr>
        <dsp:cNvPr id="0" name=""/>
        <dsp:cNvSpPr/>
      </dsp:nvSpPr>
      <dsp:spPr>
        <a:xfrm>
          <a:off x="0" y="5"/>
          <a:ext cx="7632848" cy="2592276"/>
        </a:xfrm>
        <a:prstGeom prst="chevron">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ru-RU" sz="1500" kern="1200" dirty="0"/>
            <a:t>Постановление администрации муниципального образования «</a:t>
          </a:r>
          <a:r>
            <a:rPr lang="ru-RU" sz="1500" kern="1200" dirty="0" err="1"/>
            <a:t>Мирновское</a:t>
          </a:r>
          <a:r>
            <a:rPr lang="ru-RU" sz="1500" kern="1200" dirty="0"/>
            <a:t> сельское поселение» </a:t>
          </a:r>
          <a:r>
            <a:rPr lang="ru-RU" sz="1500" kern="1200" dirty="0" err="1"/>
            <a:t>Чердаклинского</a:t>
          </a:r>
          <a:r>
            <a:rPr lang="ru-RU" sz="1500" kern="1200" dirty="0"/>
            <a:t> района Ульяновской области от 10.04.2015 №17 «Об утверждении Порядка представления информации о бюджете муниципального образования «</a:t>
          </a:r>
          <a:r>
            <a:rPr lang="ru-RU" sz="1500" kern="1200" dirty="0" err="1"/>
            <a:t>Мирновское</a:t>
          </a:r>
          <a:r>
            <a:rPr lang="ru-RU" sz="1500" kern="1200" dirty="0"/>
            <a:t> сельское поселение» </a:t>
          </a:r>
          <a:r>
            <a:rPr lang="ru-RU" sz="1500" kern="1200" dirty="0" err="1"/>
            <a:t>Чердаклинского</a:t>
          </a:r>
          <a:r>
            <a:rPr lang="ru-RU" sz="1500" kern="1200" dirty="0"/>
            <a:t> района Ульяновской области на очередной финансовый год и отчёта об исполнении бюджета муниципального образования «</a:t>
          </a:r>
          <a:r>
            <a:rPr lang="ru-RU" sz="1500" kern="1200" dirty="0" err="1"/>
            <a:t>Мирновское</a:t>
          </a:r>
          <a:r>
            <a:rPr lang="ru-RU" sz="1500" kern="1200" dirty="0"/>
            <a:t> сельское  поселение» </a:t>
          </a:r>
          <a:r>
            <a:rPr lang="ru-RU" sz="1500" kern="1200" dirty="0" err="1"/>
            <a:t>Чердаклинского</a:t>
          </a:r>
          <a:r>
            <a:rPr lang="ru-RU" sz="1500" kern="1200" dirty="0"/>
            <a:t> района Ульяновской области за отчётный финансовый год в доступной для граждан форме»</a:t>
          </a:r>
        </a:p>
      </dsp:txBody>
      <dsp:txXfrm>
        <a:off x="1296138" y="5"/>
        <a:ext cx="5040572" cy="25922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C95180-0B84-4698-A473-73A5E9568EF0}">
      <dsp:nvSpPr>
        <dsp:cNvPr id="0" name=""/>
        <dsp:cNvSpPr/>
      </dsp:nvSpPr>
      <dsp:spPr>
        <a:xfrm>
          <a:off x="0" y="247819"/>
          <a:ext cx="7632848" cy="5265000"/>
        </a:xfrm>
        <a:prstGeom prst="roundRect">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rtl="0">
            <a:lnSpc>
              <a:spcPct val="90000"/>
            </a:lnSpc>
            <a:spcBef>
              <a:spcPct val="0"/>
            </a:spcBef>
            <a:spcAft>
              <a:spcPct val="35000"/>
            </a:spcAft>
            <a:buNone/>
          </a:pPr>
          <a:r>
            <a:rPr lang="ru-RU" sz="4500" kern="1200" dirty="0">
              <a:latin typeface="+mj-lt"/>
            </a:rPr>
            <a:t>ПОКАЗАТЕЛИ СОЦИАЛЬНО-ЭКОНОМИЧЕСКОГО РАЗВИТИЯ МУНИЦИПАЛЬНОГО ОБРАЗОВАНИЯ «МИРНОВСКОЕ СЕЛЬСКОЕ ПОСЕЛЕНИЕ»</a:t>
          </a:r>
        </a:p>
      </dsp:txBody>
      <dsp:txXfrm>
        <a:off x="257016" y="504835"/>
        <a:ext cx="7118816" cy="47509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163EFB-4FA4-4DBF-ACD4-BD2450682D33}">
      <dsp:nvSpPr>
        <dsp:cNvPr id="0" name=""/>
        <dsp:cNvSpPr/>
      </dsp:nvSpPr>
      <dsp:spPr>
        <a:xfrm>
          <a:off x="0" y="306320"/>
          <a:ext cx="7632847" cy="5148000"/>
        </a:xfrm>
        <a:prstGeom prst="round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rtl="0">
            <a:lnSpc>
              <a:spcPct val="90000"/>
            </a:lnSpc>
            <a:spcBef>
              <a:spcPct val="0"/>
            </a:spcBef>
            <a:spcAft>
              <a:spcPct val="35000"/>
            </a:spcAft>
            <a:buNone/>
          </a:pPr>
          <a:r>
            <a:rPr lang="ru-RU" sz="5000" kern="1200" dirty="0">
              <a:latin typeface="+mj-lt"/>
            </a:rPr>
            <a:t>ОБЩИЕ ХАРАКТЕРИСТИКИ ДОХОДОВ И РАСХОДОВ МЕСТНОГО БЮДЖЕТА МИРНОВСКОГО СЕЛЬСКОГО ПОСЕЛЕНИЯ</a:t>
          </a:r>
        </a:p>
      </dsp:txBody>
      <dsp:txXfrm>
        <a:off x="251305" y="557625"/>
        <a:ext cx="7130237" cy="46453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20BCC-C1A1-4A59-8B18-8A840CF52032}">
      <dsp:nvSpPr>
        <dsp:cNvPr id="0" name=""/>
        <dsp:cNvSpPr/>
      </dsp:nvSpPr>
      <dsp:spPr>
        <a:xfrm>
          <a:off x="0" y="12915"/>
          <a:ext cx="7632848" cy="5662800"/>
        </a:xfrm>
        <a:prstGeom prst="round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rtl="0">
            <a:lnSpc>
              <a:spcPct val="90000"/>
            </a:lnSpc>
            <a:spcBef>
              <a:spcPct val="0"/>
            </a:spcBef>
            <a:spcAft>
              <a:spcPct val="35000"/>
            </a:spcAft>
            <a:buNone/>
          </a:pPr>
          <a:r>
            <a:rPr lang="ru-RU" sz="5500" kern="1200" dirty="0">
              <a:latin typeface="+mj-lt"/>
            </a:rPr>
            <a:t>ДОХОДЫ БЮДЖЕТА МУНИЦИПАЛЬНОГО ОБРАЗОВАНИЯ «МИРНОВСКОЕ СЕЛЬСКОЕ ПОСЕЛЕНИЕ»</a:t>
          </a:r>
        </a:p>
      </dsp:txBody>
      <dsp:txXfrm>
        <a:off x="276435" y="289350"/>
        <a:ext cx="7079978" cy="51099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20714F-7407-461F-8AAC-DC1AF6CF327B}">
      <dsp:nvSpPr>
        <dsp:cNvPr id="0" name=""/>
        <dsp:cNvSpPr/>
      </dsp:nvSpPr>
      <dsp:spPr>
        <a:xfrm>
          <a:off x="0" y="24468"/>
          <a:ext cx="7704856" cy="5662800"/>
        </a:xfrm>
        <a:prstGeom prst="round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rtl="0">
            <a:lnSpc>
              <a:spcPct val="90000"/>
            </a:lnSpc>
            <a:spcBef>
              <a:spcPct val="0"/>
            </a:spcBef>
            <a:spcAft>
              <a:spcPct val="35000"/>
            </a:spcAft>
            <a:buNone/>
          </a:pPr>
          <a:r>
            <a:rPr lang="ru-RU" sz="5500" kern="1200" dirty="0">
              <a:latin typeface="+mj-lt"/>
            </a:rPr>
            <a:t>РАСХОДЫ БЮДЖЕТА МУНИЦИПАЛЬНОГО ОБРАЗОВАНИЯ «МИРНОВСКОЕ СЕЛЬСКОЕ ПОСЕЛЕНИЕ» </a:t>
          </a:r>
        </a:p>
      </dsp:txBody>
      <dsp:txXfrm>
        <a:off x="276435" y="300903"/>
        <a:ext cx="7151986" cy="51099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5EF4C5-2664-452A-9D56-749384C9B7F5}">
      <dsp:nvSpPr>
        <dsp:cNvPr id="0" name=""/>
        <dsp:cNvSpPr/>
      </dsp:nvSpPr>
      <dsp:spPr>
        <a:xfrm>
          <a:off x="2916324" y="0"/>
          <a:ext cx="1944216" cy="1209954"/>
        </a:xfrm>
        <a:prstGeom prst="trapezoid">
          <a:avLst>
            <a:gd name="adj" fmla="val 80343"/>
          </a:avLst>
        </a:prstGeom>
        <a:gradFill rotWithShape="1">
          <a:gsLst>
            <a:gs pos="0">
              <a:schemeClr val="accent2">
                <a:tint val="94000"/>
                <a:satMod val="105000"/>
                <a:lumMod val="102000"/>
              </a:schemeClr>
            </a:gs>
            <a:gs pos="100000">
              <a:schemeClr val="accent2">
                <a:shade val="74000"/>
                <a:satMod val="128000"/>
                <a:lumMod val="100000"/>
              </a:schemeClr>
            </a:gs>
          </a:gsLst>
          <a:lin ang="5400000" scaled="0"/>
        </a:gradFill>
        <a:ln w="9525" cap="flat" cmpd="sng" algn="ctr">
          <a:solidFill>
            <a:schemeClr val="accent2"/>
          </a:solidFill>
          <a:prstDash val="solid"/>
        </a:ln>
        <a:effectLst/>
        <a:sp3d extrusionH="50600"/>
      </dsp:spPr>
      <dsp:style>
        <a:lnRef idx="1">
          <a:schemeClr val="accent2"/>
        </a:lnRef>
        <a:fillRef idx="3">
          <a:schemeClr val="accent2"/>
        </a:fillRef>
        <a:effectRef idx="2">
          <a:schemeClr val="accent2"/>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chemeClr val="bg2"/>
              </a:solidFill>
              <a:latin typeface="Times New Roman" pitchFamily="18" charset="0"/>
              <a:cs typeface="Times New Roman" pitchFamily="18" charset="0"/>
            </a:rPr>
            <a:t>Перечисления другим бюджетам бюджетной системы РФ– 6634,0тыс. рублей</a:t>
          </a:r>
        </a:p>
      </dsp:txBody>
      <dsp:txXfrm>
        <a:off x="2916324" y="0"/>
        <a:ext cx="1944216" cy="1209954"/>
      </dsp:txXfrm>
    </dsp:sp>
    <dsp:sp modelId="{2D45AD4A-7C77-4328-9AD7-E7850C2C631F}">
      <dsp:nvSpPr>
        <dsp:cNvPr id="0" name=""/>
        <dsp:cNvSpPr/>
      </dsp:nvSpPr>
      <dsp:spPr>
        <a:xfrm>
          <a:off x="1944216" y="1209953"/>
          <a:ext cx="3888432" cy="1209954"/>
        </a:xfrm>
        <a:prstGeom prst="trapezoid">
          <a:avLst>
            <a:gd name="adj" fmla="val 80343"/>
          </a:avLst>
        </a:prstGeom>
        <a:solidFill>
          <a:schemeClr val="accent2"/>
        </a:solidFill>
        <a:ln w="22225" cap="flat" cmpd="sng" algn="ctr">
          <a:solidFill>
            <a:schemeClr val="lt1"/>
          </a:solidFill>
          <a:prstDash val="solid"/>
        </a:ln>
        <a:effectLst/>
        <a:sp3d extrusionH="50600"/>
      </dsp:spPr>
      <dsp:style>
        <a:lnRef idx="3">
          <a:schemeClr val="lt1"/>
        </a:lnRef>
        <a:fillRef idx="1">
          <a:schemeClr val="accent2"/>
        </a:fillRef>
        <a:effectRef idx="1">
          <a:schemeClr val="accent2"/>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ru-RU" sz="1600" b="1" kern="1200" dirty="0">
            <a:solidFill>
              <a:schemeClr val="tx1"/>
            </a:solidFill>
            <a:latin typeface="Times New Roman" pitchFamily="18" charset="0"/>
            <a:cs typeface="Times New Roman" pitchFamily="18" charset="0"/>
          </a:endParaRPr>
        </a:p>
        <a:p>
          <a:pPr marL="0" lvl="0" indent="0" algn="ctr" defTabSz="711200">
            <a:lnSpc>
              <a:spcPct val="90000"/>
            </a:lnSpc>
            <a:spcBef>
              <a:spcPct val="0"/>
            </a:spcBef>
            <a:spcAft>
              <a:spcPct val="35000"/>
            </a:spcAft>
            <a:buNone/>
          </a:pPr>
          <a:r>
            <a:rPr lang="ru-RU" sz="1600" b="1" kern="1200" dirty="0">
              <a:solidFill>
                <a:schemeClr val="bg2"/>
              </a:solidFill>
              <a:latin typeface="Times New Roman" pitchFamily="18" charset="0"/>
              <a:cs typeface="Times New Roman" pitchFamily="18" charset="0"/>
            </a:rPr>
            <a:t>Заработная плата с начислениями – 11842,7тыс. рублей</a:t>
          </a:r>
        </a:p>
        <a:p>
          <a:pPr marL="0" lvl="0" indent="0" algn="ctr" defTabSz="711200">
            <a:lnSpc>
              <a:spcPct val="90000"/>
            </a:lnSpc>
            <a:spcBef>
              <a:spcPct val="0"/>
            </a:spcBef>
            <a:spcAft>
              <a:spcPct val="35000"/>
            </a:spcAft>
            <a:buNone/>
          </a:pPr>
          <a:endParaRPr lang="ru-RU" sz="1600" b="1" kern="1200" dirty="0">
            <a:solidFill>
              <a:schemeClr val="tx1"/>
            </a:solidFill>
            <a:latin typeface="Times New Roman" pitchFamily="18" charset="0"/>
            <a:cs typeface="Times New Roman" pitchFamily="18" charset="0"/>
          </a:endParaRPr>
        </a:p>
      </dsp:txBody>
      <dsp:txXfrm>
        <a:off x="2624691" y="1209953"/>
        <a:ext cx="2527480" cy="1209954"/>
      </dsp:txXfrm>
    </dsp:sp>
    <dsp:sp modelId="{7F6F10D6-DB8A-4E7D-BDCF-DC55C33BBC19}">
      <dsp:nvSpPr>
        <dsp:cNvPr id="0" name=""/>
        <dsp:cNvSpPr/>
      </dsp:nvSpPr>
      <dsp:spPr>
        <a:xfrm>
          <a:off x="972108" y="2419907"/>
          <a:ext cx="5832647" cy="1209954"/>
        </a:xfrm>
        <a:prstGeom prst="trapezoid">
          <a:avLst>
            <a:gd name="adj" fmla="val 80343"/>
          </a:avLst>
        </a:prstGeom>
        <a:gradFill rotWithShape="1">
          <a:gsLst>
            <a:gs pos="0">
              <a:schemeClr val="accent2">
                <a:tint val="94000"/>
                <a:satMod val="105000"/>
                <a:lumMod val="102000"/>
              </a:schemeClr>
            </a:gs>
            <a:gs pos="100000">
              <a:schemeClr val="accent2">
                <a:shade val="74000"/>
                <a:satMod val="128000"/>
                <a:lumMod val="100000"/>
              </a:schemeClr>
            </a:gs>
          </a:gsLst>
          <a:lin ang="5400000" scaled="0"/>
        </a:gradFill>
        <a:ln w="9525" cap="flat" cmpd="sng" algn="ctr">
          <a:solidFill>
            <a:schemeClr val="accent2"/>
          </a:solidFill>
          <a:prstDash val="solid"/>
        </a:ln>
        <a:effectLst/>
        <a:sp3d extrusionH="50600"/>
      </dsp:spPr>
      <dsp:style>
        <a:lnRef idx="1">
          <a:schemeClr val="accent2"/>
        </a:lnRef>
        <a:fillRef idx="3">
          <a:schemeClr val="accent2"/>
        </a:fillRef>
        <a:effectRef idx="2">
          <a:schemeClr val="accent2"/>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chemeClr val="bg2"/>
              </a:solidFill>
              <a:latin typeface="Times New Roman" pitchFamily="18" charset="0"/>
              <a:cs typeface="Times New Roman" pitchFamily="18" charset="0"/>
            </a:rPr>
            <a:t>Работы, услуги по содержанию имущества – 34689,5</a:t>
          </a:r>
        </a:p>
        <a:p>
          <a:pPr marL="0" lvl="0" indent="0" algn="ctr" defTabSz="711200">
            <a:lnSpc>
              <a:spcPct val="90000"/>
            </a:lnSpc>
            <a:spcBef>
              <a:spcPct val="0"/>
            </a:spcBef>
            <a:spcAft>
              <a:spcPct val="35000"/>
            </a:spcAft>
            <a:buNone/>
          </a:pPr>
          <a:r>
            <a:rPr lang="ru-RU" sz="1600" b="1" kern="1200" dirty="0">
              <a:solidFill>
                <a:schemeClr val="bg2"/>
              </a:solidFill>
              <a:latin typeface="Times New Roman" pitchFamily="18" charset="0"/>
              <a:cs typeface="Times New Roman" pitchFamily="18" charset="0"/>
            </a:rPr>
            <a:t> тыс. рублей</a:t>
          </a:r>
        </a:p>
      </dsp:txBody>
      <dsp:txXfrm>
        <a:off x="1992821" y="2419907"/>
        <a:ext cx="3791221" cy="1209954"/>
      </dsp:txXfrm>
    </dsp:sp>
    <dsp:sp modelId="{CB6C0A25-5E1A-4FCE-85AF-A35E1A505930}">
      <dsp:nvSpPr>
        <dsp:cNvPr id="0" name=""/>
        <dsp:cNvSpPr/>
      </dsp:nvSpPr>
      <dsp:spPr>
        <a:xfrm>
          <a:off x="0" y="3600399"/>
          <a:ext cx="7776864" cy="1209954"/>
        </a:xfrm>
        <a:prstGeom prst="trapezoid">
          <a:avLst>
            <a:gd name="adj" fmla="val 80343"/>
          </a:avLst>
        </a:prstGeom>
        <a:solidFill>
          <a:schemeClr val="accent2"/>
        </a:solidFill>
        <a:ln w="22225" cap="flat" cmpd="sng" algn="ctr">
          <a:solidFill>
            <a:schemeClr val="lt1"/>
          </a:solidFill>
          <a:prstDash val="solid"/>
        </a:ln>
        <a:effectLst/>
        <a:sp3d extrusionH="50600"/>
      </dsp:spPr>
      <dsp:style>
        <a:lnRef idx="3">
          <a:schemeClr val="lt1"/>
        </a:lnRef>
        <a:fillRef idx="1">
          <a:schemeClr val="accent2"/>
        </a:fillRef>
        <a:effectRef idx="1">
          <a:schemeClr val="accent2"/>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ru-RU" sz="1600" b="1" kern="1200" dirty="0">
            <a:solidFill>
              <a:schemeClr val="bg2"/>
            </a:solidFill>
            <a:latin typeface="Times New Roman" pitchFamily="18" charset="0"/>
            <a:cs typeface="Times New Roman" pitchFamily="18" charset="0"/>
          </a:endParaRPr>
        </a:p>
        <a:p>
          <a:pPr marL="0" lvl="0" indent="0" algn="ctr" defTabSz="711200">
            <a:lnSpc>
              <a:spcPct val="90000"/>
            </a:lnSpc>
            <a:spcBef>
              <a:spcPct val="0"/>
            </a:spcBef>
            <a:spcAft>
              <a:spcPct val="35000"/>
            </a:spcAft>
            <a:buNone/>
          </a:pPr>
          <a:r>
            <a:rPr lang="ru-RU" sz="1600" b="1" kern="1200" dirty="0">
              <a:solidFill>
                <a:schemeClr val="bg2"/>
              </a:solidFill>
              <a:latin typeface="Times New Roman" pitchFamily="18" charset="0"/>
              <a:cs typeface="Times New Roman" pitchFamily="18" charset="0"/>
            </a:rPr>
            <a:t>Арендная плата за использование имуществом-25145,7тыс. рублей. </a:t>
          </a:r>
        </a:p>
        <a:p>
          <a:pPr marL="0" lvl="0" indent="0" algn="ctr" defTabSz="711200">
            <a:lnSpc>
              <a:spcPct val="90000"/>
            </a:lnSpc>
            <a:spcBef>
              <a:spcPct val="0"/>
            </a:spcBef>
            <a:spcAft>
              <a:spcPct val="35000"/>
            </a:spcAft>
            <a:buNone/>
          </a:pPr>
          <a:endParaRPr lang="ru-RU" sz="1600" b="1" kern="1200" dirty="0">
            <a:solidFill>
              <a:schemeClr val="tx1"/>
            </a:solidFill>
            <a:latin typeface="Times New Roman" pitchFamily="18" charset="0"/>
            <a:cs typeface="Times New Roman" pitchFamily="18" charset="0"/>
          </a:endParaRPr>
        </a:p>
      </dsp:txBody>
      <dsp:txXfrm>
        <a:off x="1360951" y="3600399"/>
        <a:ext cx="5054961" cy="12099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C5831-99BF-4190-A197-022B23680597}">
      <dsp:nvSpPr>
        <dsp:cNvPr id="0" name=""/>
        <dsp:cNvSpPr/>
      </dsp:nvSpPr>
      <dsp:spPr>
        <a:xfrm>
          <a:off x="0" y="2953"/>
          <a:ext cx="7776863" cy="6042765"/>
        </a:xfrm>
        <a:prstGeom prst="round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100000"/>
            </a:lnSpc>
            <a:spcBef>
              <a:spcPct val="0"/>
            </a:spcBef>
            <a:spcAft>
              <a:spcPts val="0"/>
            </a:spcAft>
            <a:buNone/>
          </a:pPr>
          <a:r>
            <a:rPr lang="ru-RU" sz="1800" b="1" kern="1200" dirty="0">
              <a:latin typeface="+mj-lt"/>
            </a:rPr>
            <a:t>АДМИНИСТРАЦИЯ МУНИЦИПАЛЬНОГО ОБРАЗОВАНИЯ «МИРНОВСКОЕ СЕЛЬСКОЕ ПОСЕЛЕНИЕ» ЧЕРДАКЛИНСКОГО РАЙОНА УЛЬЯНОВСКОЙ ОБЛАСТИ</a:t>
          </a:r>
          <a:br>
            <a:rPr lang="ru-RU" sz="2000" b="1" kern="1200" dirty="0">
              <a:latin typeface="+mj-lt"/>
            </a:rPr>
          </a:br>
          <a:endParaRPr lang="ru-RU" sz="2000" b="1" kern="1200" dirty="0">
            <a:latin typeface="+mj-lt"/>
          </a:endParaRPr>
        </a:p>
        <a:p>
          <a:pPr marL="0" lvl="0" indent="0" algn="ctr" defTabSz="800100" rtl="0">
            <a:lnSpc>
              <a:spcPct val="100000"/>
            </a:lnSpc>
            <a:spcBef>
              <a:spcPct val="0"/>
            </a:spcBef>
            <a:spcAft>
              <a:spcPts val="0"/>
            </a:spcAft>
            <a:buNone/>
          </a:pPr>
          <a:r>
            <a:rPr lang="ru-RU" sz="1600" b="1" kern="1200" dirty="0">
              <a:latin typeface="+mj-lt"/>
            </a:rPr>
            <a:t>Советская  ул., д.6 п. Мирный, </a:t>
          </a:r>
          <a:r>
            <a:rPr lang="ru-RU" sz="1600" b="1" kern="1200" dirty="0" err="1">
              <a:latin typeface="+mj-lt"/>
            </a:rPr>
            <a:t>Чердаклинский</a:t>
          </a:r>
          <a:r>
            <a:rPr lang="ru-RU" sz="1600" b="1" kern="1200" dirty="0">
              <a:latin typeface="+mj-lt"/>
            </a:rPr>
            <a:t> р-н, Ульяновская обл., </a:t>
          </a:r>
          <a:r>
            <a:rPr lang="ru-RU" sz="1600" b="1" kern="1200" dirty="0">
              <a:latin typeface="Book Antiqua" pitchFamily="18" charset="0"/>
              <a:ea typeface="BatangChe" pitchFamily="49" charset="-127"/>
            </a:rPr>
            <a:t>433405</a:t>
          </a:r>
          <a:br>
            <a:rPr lang="ru-RU" sz="1600" b="1" kern="1200" dirty="0">
              <a:latin typeface="+mj-lt"/>
            </a:rPr>
          </a:br>
          <a:br>
            <a:rPr lang="ru-RU" sz="1600" b="1" kern="1200" dirty="0">
              <a:latin typeface="+mj-lt"/>
            </a:rPr>
          </a:br>
          <a:r>
            <a:rPr lang="ru-RU" sz="1600" b="1" kern="1200" dirty="0">
              <a:latin typeface="+mj-lt"/>
            </a:rPr>
            <a:t>тел./факс </a:t>
          </a:r>
          <a:r>
            <a:rPr lang="ru-RU" sz="1600" b="1" kern="1200" dirty="0">
              <a:latin typeface="Book Antiqua" pitchFamily="18" charset="0"/>
              <a:ea typeface="BatangChe" pitchFamily="49" charset="-127"/>
            </a:rPr>
            <a:t>(884231) 48434/48148</a:t>
          </a:r>
          <a:br>
            <a:rPr lang="ru-RU" sz="1600" b="1" kern="1200" dirty="0">
              <a:latin typeface="+mj-lt"/>
            </a:rPr>
          </a:br>
          <a:r>
            <a:rPr lang="en-US" sz="1600" b="1" kern="1200" dirty="0">
              <a:latin typeface="+mj-lt"/>
            </a:rPr>
            <a:t>E-mail</a:t>
          </a:r>
          <a:r>
            <a:rPr lang="ru-RU" sz="1600" b="1" kern="1200" dirty="0">
              <a:latin typeface="+mj-lt"/>
            </a:rPr>
            <a:t>: </a:t>
          </a:r>
          <a:r>
            <a:rPr lang="en-US" sz="1600" b="0" i="0" kern="1200" dirty="0"/>
            <a:t>p.mirny@mail.ru</a:t>
          </a:r>
          <a:endParaRPr lang="ru-RU" sz="1600" b="1" kern="1200" dirty="0">
            <a:latin typeface="+mj-lt"/>
          </a:endParaRPr>
        </a:p>
        <a:p>
          <a:pPr marL="0" lvl="0" indent="0" algn="ctr" defTabSz="800100" rtl="0">
            <a:lnSpc>
              <a:spcPct val="100000"/>
            </a:lnSpc>
            <a:spcBef>
              <a:spcPct val="0"/>
            </a:spcBef>
            <a:spcAft>
              <a:spcPts val="0"/>
            </a:spcAft>
            <a:buNone/>
          </a:pPr>
          <a:endParaRPr lang="ru-RU" sz="1600" b="1" kern="1200" dirty="0">
            <a:latin typeface="+mj-lt"/>
          </a:endParaRPr>
        </a:p>
        <a:p>
          <a:pPr marL="0" lvl="0" indent="0" algn="ctr" defTabSz="800100" rtl="0">
            <a:lnSpc>
              <a:spcPct val="100000"/>
            </a:lnSpc>
            <a:spcBef>
              <a:spcPct val="0"/>
            </a:spcBef>
            <a:spcAft>
              <a:spcPct val="35000"/>
            </a:spcAft>
            <a:buNone/>
          </a:pPr>
          <a:r>
            <a:rPr lang="ru-RU" sz="1600" b="1" kern="1200" dirty="0">
              <a:latin typeface="+mj-lt"/>
            </a:rPr>
            <a:t>График работы: понедельник – пятница с 8.00 до 17.00, часы перерыва на обед – с 12.00 до 13.00</a:t>
          </a:r>
        </a:p>
        <a:p>
          <a:pPr marL="0" lvl="0" indent="0" algn="ctr" defTabSz="800100" rtl="0">
            <a:lnSpc>
              <a:spcPct val="100000"/>
            </a:lnSpc>
            <a:spcBef>
              <a:spcPct val="0"/>
            </a:spcBef>
            <a:spcAft>
              <a:spcPct val="35000"/>
            </a:spcAft>
            <a:buNone/>
          </a:pPr>
          <a:r>
            <a:rPr lang="ru-RU" sz="1600" b="1" kern="1200" dirty="0">
              <a:latin typeface="+mj-lt"/>
            </a:rPr>
            <a:t>График приёма граждан по личным вопросам: еженедельно по  четвергам с 9.00 до 12.00</a:t>
          </a:r>
        </a:p>
      </dsp:txBody>
      <dsp:txXfrm>
        <a:off x="294983" y="297936"/>
        <a:ext cx="7186897" cy="545279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DC866B-9196-4B40-B343-395D6F6643F0}" type="datetimeFigureOut">
              <a:rPr lang="ru-RU" smtClean="0"/>
              <a:pPr/>
              <a:t>22.04.2025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B272A0-65E5-45F2-A044-DDCE0D5AA06E}" type="slidenum">
              <a:rPr lang="ru-RU" smtClean="0"/>
              <a:pPr/>
              <a:t>‹#›</a:t>
            </a:fld>
            <a:endParaRPr lang="ru-RU"/>
          </a:p>
        </p:txBody>
      </p:sp>
    </p:spTree>
    <p:extLst>
      <p:ext uri="{BB962C8B-B14F-4D97-AF65-F5344CB8AC3E}">
        <p14:creationId xmlns:p14="http://schemas.microsoft.com/office/powerpoint/2010/main" val="2315670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02B272A0-65E5-45F2-A044-DDCE0D5AA06E}" type="slidenum">
              <a:rPr lang="ru-RU" smtClean="0"/>
              <a:pPr/>
              <a:t>26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ru-RU"/>
              <a:t>Образец заголовка</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a:xfrm>
            <a:off x="5801052" y="5410202"/>
            <a:ext cx="2057400" cy="365125"/>
          </a:xfrm>
        </p:spPr>
        <p:txBody>
          <a:bodyPr/>
          <a:lstStyle/>
          <a:p>
            <a:fld id="{08A9D991-1933-4392-B4B0-E311BC958C66}" type="datetimeFigureOut">
              <a:rPr lang="ru-RU" smtClean="0"/>
              <a:pPr/>
              <a:t>22.04.2025</a:t>
            </a:fld>
            <a:endParaRPr lang="ru-RU"/>
          </a:p>
        </p:txBody>
      </p:sp>
      <p:sp>
        <p:nvSpPr>
          <p:cNvPr id="5" name="Footer Placeholder 4"/>
          <p:cNvSpPr>
            <a:spLocks noGrp="1"/>
          </p:cNvSpPr>
          <p:nvPr>
            <p:ph type="ftr" sz="quarter" idx="11"/>
          </p:nvPr>
        </p:nvSpPr>
        <p:spPr>
          <a:xfrm>
            <a:off x="1900237" y="5410202"/>
            <a:ext cx="3843665" cy="365125"/>
          </a:xfrm>
        </p:spPr>
        <p:txBody>
          <a:bodyPr/>
          <a:lstStyle/>
          <a:p>
            <a:endParaRPr lang="ru-RU"/>
          </a:p>
        </p:txBody>
      </p:sp>
      <p:sp>
        <p:nvSpPr>
          <p:cNvPr id="6" name="Slide Number Placeholder 5"/>
          <p:cNvSpPr>
            <a:spLocks noGrp="1"/>
          </p:cNvSpPr>
          <p:nvPr>
            <p:ph type="sldNum" sz="quarter" idx="12"/>
          </p:nvPr>
        </p:nvSpPr>
        <p:spPr>
          <a:xfrm>
            <a:off x="7915603" y="5410200"/>
            <a:ext cx="578317" cy="365125"/>
          </a:xfrm>
        </p:spPr>
        <p:txBody>
          <a:bodyPr/>
          <a:lstStyle/>
          <a:p>
            <a:fld id="{E3193BE0-19D2-4B40-B251-1F75F25EA958}" type="slidenum">
              <a:rPr lang="ru-RU" smtClean="0"/>
              <a:pPr/>
              <a:t>‹#›</a:t>
            </a:fld>
            <a:endParaRPr lang="ru-RU"/>
          </a:p>
        </p:txBody>
      </p:sp>
    </p:spTree>
    <p:extLst>
      <p:ext uri="{BB962C8B-B14F-4D97-AF65-F5344CB8AC3E}">
        <p14:creationId xmlns:p14="http://schemas.microsoft.com/office/powerpoint/2010/main" val="2253815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ru-RU"/>
              <a:t>Вставка рисунка</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8A9D991-1933-4392-B4B0-E311BC958C66}" type="datetimeFigureOut">
              <a:rPr lang="ru-RU" smtClean="0"/>
              <a:pPr/>
              <a:t>22.04.2025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193BE0-19D2-4B40-B251-1F75F25EA958}" type="slidenum">
              <a:rPr lang="ru-RU" smtClean="0"/>
              <a:pPr/>
              <a:t>‹#›</a:t>
            </a:fld>
            <a:endParaRPr lang="ru-RU"/>
          </a:p>
        </p:txBody>
      </p:sp>
    </p:spTree>
    <p:extLst>
      <p:ext uri="{BB962C8B-B14F-4D97-AF65-F5344CB8AC3E}">
        <p14:creationId xmlns:p14="http://schemas.microsoft.com/office/powerpoint/2010/main" val="865694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ru-RU"/>
              <a:t>Образец заголовка</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8A9D991-1933-4392-B4B0-E311BC958C66}" type="datetimeFigureOut">
              <a:rPr lang="ru-RU" smtClean="0"/>
              <a:pPr/>
              <a:t>22.04.2025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193BE0-19D2-4B40-B251-1F75F25EA958}" type="slidenum">
              <a:rPr lang="ru-RU" smtClean="0"/>
              <a:pPr/>
              <a:t>‹#›</a:t>
            </a:fld>
            <a:endParaRPr lang="ru-RU"/>
          </a:p>
        </p:txBody>
      </p:sp>
    </p:spTree>
    <p:extLst>
      <p:ext uri="{BB962C8B-B14F-4D97-AF65-F5344CB8AC3E}">
        <p14:creationId xmlns:p14="http://schemas.microsoft.com/office/powerpoint/2010/main" val="4260312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ru-RU"/>
              <a:t>Образец заголовка</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8A9D991-1933-4392-B4B0-E311BC958C66}" type="datetimeFigureOut">
              <a:rPr lang="ru-RU" smtClean="0"/>
              <a:pPr/>
              <a:t>22.04.2025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193BE0-19D2-4B40-B251-1F75F25EA958}" type="slidenum">
              <a:rPr lang="ru-RU" smtClean="0"/>
              <a:pPr/>
              <a:t>‹#›</a:t>
            </a:fld>
            <a:endParaRPr lang="ru-RU"/>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1395892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ru-RU"/>
              <a:t>Образец заголовка</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8A9D991-1933-4392-B4B0-E311BC958C66}" type="datetimeFigureOut">
              <a:rPr lang="ru-RU" smtClean="0"/>
              <a:pPr/>
              <a:t>22.04.2025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193BE0-19D2-4B40-B251-1F75F25EA958}" type="slidenum">
              <a:rPr lang="ru-RU" smtClean="0"/>
              <a:pPr/>
              <a:t>‹#›</a:t>
            </a:fld>
            <a:endParaRPr lang="ru-RU"/>
          </a:p>
        </p:txBody>
      </p:sp>
    </p:spTree>
    <p:extLst>
      <p:ext uri="{BB962C8B-B14F-4D97-AF65-F5344CB8AC3E}">
        <p14:creationId xmlns:p14="http://schemas.microsoft.com/office/powerpoint/2010/main" val="2110392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ru-RU"/>
              <a:t>Образец заголовка</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08A9D991-1933-4392-B4B0-E311BC958C66}" type="datetimeFigureOut">
              <a:rPr lang="ru-RU" smtClean="0"/>
              <a:pPr/>
              <a:t>22.04.2025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3193BE0-19D2-4B40-B251-1F75F25EA958}" type="slidenum">
              <a:rPr lang="ru-RU" smtClean="0"/>
              <a:pPr/>
              <a:t>‹#›</a:t>
            </a:fld>
            <a:endParaRPr lang="ru-RU"/>
          </a:p>
        </p:txBody>
      </p:sp>
    </p:spTree>
    <p:extLst>
      <p:ext uri="{BB962C8B-B14F-4D97-AF65-F5344CB8AC3E}">
        <p14:creationId xmlns:p14="http://schemas.microsoft.com/office/powerpoint/2010/main" val="1389369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ru-RU"/>
              <a:t>Вставка рисунка</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ru-RU"/>
              <a:t>Вставка рисунка</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ru-RU"/>
              <a:t>Вставка рисунка</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08A9D991-1933-4392-B4B0-E311BC958C66}" type="datetimeFigureOut">
              <a:rPr lang="ru-RU" smtClean="0"/>
              <a:pPr/>
              <a:t>22.04.2025</a:t>
            </a:fld>
            <a:endParaRPr lang="ru-RU"/>
          </a:p>
        </p:txBody>
      </p:sp>
      <p:sp>
        <p:nvSpPr>
          <p:cNvPr id="4" name="Footer Placeholder 3"/>
          <p:cNvSpPr>
            <a:spLocks noGrp="1"/>
          </p:cNvSpPr>
          <p:nvPr>
            <p:ph type="ftr" sz="quarter" idx="11"/>
          </p:nvPr>
        </p:nvSpPr>
        <p:spPr/>
        <p:txBody>
          <a:bodyPr/>
          <a:lstStyle>
            <a:lvl1pPr>
              <a:defRPr cap="all" baseline="0"/>
            </a:lvl1pPr>
          </a:lstStyle>
          <a:p>
            <a:endParaRPr lang="ru-RU"/>
          </a:p>
        </p:txBody>
      </p:sp>
      <p:sp>
        <p:nvSpPr>
          <p:cNvPr id="5" name="Slide Number Placeholder 4"/>
          <p:cNvSpPr>
            <a:spLocks noGrp="1"/>
          </p:cNvSpPr>
          <p:nvPr>
            <p:ph type="sldNum" sz="quarter" idx="12"/>
          </p:nvPr>
        </p:nvSpPr>
        <p:spPr/>
        <p:txBody>
          <a:bodyPr/>
          <a:lstStyle/>
          <a:p>
            <a:fld id="{E3193BE0-19D2-4B40-B251-1F75F25EA958}" type="slidenum">
              <a:rPr lang="ru-RU" smtClean="0"/>
              <a:pPr/>
              <a:t>‹#›</a:t>
            </a:fld>
            <a:endParaRPr lang="ru-RU"/>
          </a:p>
        </p:txBody>
      </p:sp>
    </p:spTree>
    <p:extLst>
      <p:ext uri="{BB962C8B-B14F-4D97-AF65-F5344CB8AC3E}">
        <p14:creationId xmlns:p14="http://schemas.microsoft.com/office/powerpoint/2010/main" val="2715316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8A9D991-1933-4392-B4B0-E311BC958C66}" type="datetimeFigureOut">
              <a:rPr lang="ru-RU" smtClean="0"/>
              <a:pPr/>
              <a:t>22.04.2025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193BE0-19D2-4B40-B251-1F75F25EA958}" type="slidenum">
              <a:rPr lang="ru-RU" smtClean="0"/>
              <a:pPr/>
              <a:t>‹#›</a:t>
            </a:fld>
            <a:endParaRPr lang="ru-RU"/>
          </a:p>
        </p:txBody>
      </p:sp>
    </p:spTree>
    <p:extLst>
      <p:ext uri="{BB962C8B-B14F-4D97-AF65-F5344CB8AC3E}">
        <p14:creationId xmlns:p14="http://schemas.microsoft.com/office/powerpoint/2010/main" val="2409158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8A9D991-1933-4392-B4B0-E311BC958C66}" type="datetimeFigureOut">
              <a:rPr lang="ru-RU" smtClean="0"/>
              <a:pPr/>
              <a:t>22.04.2025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193BE0-19D2-4B40-B251-1F75F25EA958}" type="slidenum">
              <a:rPr lang="ru-RU" smtClean="0"/>
              <a:pPr/>
              <a:t>‹#›</a:t>
            </a:fld>
            <a:endParaRPr lang="ru-RU"/>
          </a:p>
        </p:txBody>
      </p:sp>
    </p:spTree>
    <p:extLst>
      <p:ext uri="{BB962C8B-B14F-4D97-AF65-F5344CB8AC3E}">
        <p14:creationId xmlns:p14="http://schemas.microsoft.com/office/powerpoint/2010/main" val="1896893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ru-RU"/>
              <a:t>Образец заголовка</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9" name="Date Placeholder 3"/>
          <p:cNvSpPr>
            <a:spLocks noGrp="1"/>
          </p:cNvSpPr>
          <p:nvPr>
            <p:ph type="dt" sz="half" idx="10"/>
          </p:nvPr>
        </p:nvSpPr>
        <p:spPr>
          <a:xfrm>
            <a:off x="5592691" y="5883277"/>
            <a:ext cx="2057400" cy="365125"/>
          </a:xfrm>
        </p:spPr>
        <p:txBody>
          <a:bodyPr/>
          <a:lstStyle/>
          <a:p>
            <a:fld id="{08A9D991-1933-4392-B4B0-E311BC958C66}" type="datetimeFigureOut">
              <a:rPr lang="ru-RU" smtClean="0"/>
              <a:pPr/>
              <a:t>22.04.2025</a:t>
            </a:fld>
            <a:endParaRPr lang="ru-RU"/>
          </a:p>
        </p:txBody>
      </p:sp>
      <p:sp>
        <p:nvSpPr>
          <p:cNvPr id="50" name="Footer Placeholder 4"/>
          <p:cNvSpPr>
            <a:spLocks noGrp="1"/>
          </p:cNvSpPr>
          <p:nvPr>
            <p:ph type="ftr" sz="quarter" idx="11"/>
          </p:nvPr>
        </p:nvSpPr>
        <p:spPr>
          <a:xfrm>
            <a:off x="856059" y="5883276"/>
            <a:ext cx="4679482" cy="365125"/>
          </a:xfrm>
        </p:spPr>
        <p:txBody>
          <a:bodyPr/>
          <a:lstStyle/>
          <a:p>
            <a:endParaRPr lang="ru-RU"/>
          </a:p>
        </p:txBody>
      </p:sp>
      <p:sp>
        <p:nvSpPr>
          <p:cNvPr id="51" name="Slide Number Placeholder 5"/>
          <p:cNvSpPr>
            <a:spLocks noGrp="1"/>
          </p:cNvSpPr>
          <p:nvPr>
            <p:ph type="sldNum" sz="quarter" idx="12"/>
          </p:nvPr>
        </p:nvSpPr>
        <p:spPr>
          <a:xfrm>
            <a:off x="7707241" y="5883275"/>
            <a:ext cx="578317" cy="365125"/>
          </a:xfrm>
        </p:spPr>
        <p:txBody>
          <a:bodyPr/>
          <a:lstStyle/>
          <a:p>
            <a:fld id="{E3193BE0-19D2-4B40-B251-1F75F25EA958}" type="slidenum">
              <a:rPr lang="ru-RU" smtClean="0"/>
              <a:pPr/>
              <a:t>‹#›</a:t>
            </a:fld>
            <a:endParaRPr lang="ru-RU"/>
          </a:p>
        </p:txBody>
      </p:sp>
    </p:spTree>
    <p:extLst>
      <p:ext uri="{BB962C8B-B14F-4D97-AF65-F5344CB8AC3E}">
        <p14:creationId xmlns:p14="http://schemas.microsoft.com/office/powerpoint/2010/main" val="2513247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8A9D991-1933-4392-B4B0-E311BC958C66}" type="datetimeFigureOut">
              <a:rPr lang="ru-RU" smtClean="0"/>
              <a:pPr/>
              <a:t>22.04.2025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193BE0-19D2-4B40-B251-1F75F25EA958}" type="slidenum">
              <a:rPr lang="ru-RU" smtClean="0"/>
              <a:pPr/>
              <a:t>‹#›</a:t>
            </a:fld>
            <a:endParaRPr lang="ru-RU"/>
          </a:p>
        </p:txBody>
      </p:sp>
    </p:spTree>
    <p:extLst>
      <p:ext uri="{BB962C8B-B14F-4D97-AF65-F5344CB8AC3E}">
        <p14:creationId xmlns:p14="http://schemas.microsoft.com/office/powerpoint/2010/main" val="1732449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08A9D991-1933-4392-B4B0-E311BC958C66}" type="datetimeFigureOut">
              <a:rPr lang="ru-RU" smtClean="0"/>
              <a:pPr/>
              <a:t>22.04.2025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193BE0-19D2-4B40-B251-1F75F25EA958}" type="slidenum">
              <a:rPr lang="ru-RU" smtClean="0"/>
              <a:pPr/>
              <a:t>‹#›</a:t>
            </a:fld>
            <a:endParaRPr lang="ru-RU"/>
          </a:p>
        </p:txBody>
      </p:sp>
    </p:spTree>
    <p:extLst>
      <p:ext uri="{BB962C8B-B14F-4D97-AF65-F5344CB8AC3E}">
        <p14:creationId xmlns:p14="http://schemas.microsoft.com/office/powerpoint/2010/main" val="90310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56058" y="3073398"/>
            <a:ext cx="3658793" cy="271780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3073398"/>
            <a:ext cx="3656408" cy="271780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08A9D991-1933-4392-B4B0-E311BC958C66}" type="datetimeFigureOut">
              <a:rPr lang="ru-RU" smtClean="0"/>
              <a:pPr/>
              <a:t>22.04.2025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3193BE0-19D2-4B40-B251-1F75F25EA958}" type="slidenum">
              <a:rPr lang="ru-RU" smtClean="0"/>
              <a:pPr/>
              <a:t>‹#›</a:t>
            </a:fld>
            <a:endParaRPr lang="ru-RU"/>
          </a:p>
        </p:txBody>
      </p:sp>
    </p:spTree>
    <p:extLst>
      <p:ext uri="{BB962C8B-B14F-4D97-AF65-F5344CB8AC3E}">
        <p14:creationId xmlns:p14="http://schemas.microsoft.com/office/powerpoint/2010/main" val="1527908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08A9D991-1933-4392-B4B0-E311BC958C66}" type="datetimeFigureOut">
              <a:rPr lang="ru-RU" smtClean="0"/>
              <a:pPr/>
              <a:t>22.04.2025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3193BE0-19D2-4B40-B251-1F75F25EA958}" type="slidenum">
              <a:rPr lang="ru-RU" smtClean="0"/>
              <a:pPr/>
              <a:t>‹#›</a:t>
            </a:fld>
            <a:endParaRPr lang="ru-RU"/>
          </a:p>
        </p:txBody>
      </p:sp>
    </p:spTree>
    <p:extLst>
      <p:ext uri="{BB962C8B-B14F-4D97-AF65-F5344CB8AC3E}">
        <p14:creationId xmlns:p14="http://schemas.microsoft.com/office/powerpoint/2010/main" val="4063674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A9D991-1933-4392-B4B0-E311BC958C66}" type="datetimeFigureOut">
              <a:rPr lang="ru-RU" smtClean="0"/>
              <a:pPr/>
              <a:t>22.04.2025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3193BE0-19D2-4B40-B251-1F75F25EA958}" type="slidenum">
              <a:rPr lang="ru-RU" smtClean="0"/>
              <a:pPr/>
              <a:t>‹#›</a:t>
            </a:fld>
            <a:endParaRPr lang="ru-RU"/>
          </a:p>
        </p:txBody>
      </p:sp>
    </p:spTree>
    <p:extLst>
      <p:ext uri="{BB962C8B-B14F-4D97-AF65-F5344CB8AC3E}">
        <p14:creationId xmlns:p14="http://schemas.microsoft.com/office/powerpoint/2010/main" val="480045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8A9D991-1933-4392-B4B0-E311BC958C66}" type="datetimeFigureOut">
              <a:rPr lang="ru-RU" smtClean="0"/>
              <a:pPr/>
              <a:t>22.04.2025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193BE0-19D2-4B40-B251-1F75F25EA958}" type="slidenum">
              <a:rPr lang="ru-RU" smtClean="0"/>
              <a:pPr/>
              <a:t>‹#›</a:t>
            </a:fld>
            <a:endParaRPr lang="ru-RU"/>
          </a:p>
        </p:txBody>
      </p:sp>
    </p:spTree>
    <p:extLst>
      <p:ext uri="{BB962C8B-B14F-4D97-AF65-F5344CB8AC3E}">
        <p14:creationId xmlns:p14="http://schemas.microsoft.com/office/powerpoint/2010/main" val="484146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ru-RU"/>
              <a:t>Вставка рисунка</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8A9D991-1933-4392-B4B0-E311BC958C66}" type="datetimeFigureOut">
              <a:rPr lang="ru-RU" smtClean="0"/>
              <a:pPr/>
              <a:t>22.04.2025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193BE0-19D2-4B40-B251-1F75F25EA958}" type="slidenum">
              <a:rPr lang="ru-RU" smtClean="0"/>
              <a:pPr/>
              <a:t>‹#›</a:t>
            </a:fld>
            <a:endParaRPr lang="ru-RU"/>
          </a:p>
        </p:txBody>
      </p:sp>
    </p:spTree>
    <p:extLst>
      <p:ext uri="{BB962C8B-B14F-4D97-AF65-F5344CB8AC3E}">
        <p14:creationId xmlns:p14="http://schemas.microsoft.com/office/powerpoint/2010/main" val="3281633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8A9D991-1933-4392-B4B0-E311BC958C66}" type="datetimeFigureOut">
              <a:rPr lang="ru-RU" smtClean="0"/>
              <a:pPr/>
              <a:t>22.04.2025</a:t>
            </a:fld>
            <a:endParaRPr lang="ru-RU"/>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3193BE0-19D2-4B40-B251-1F75F25EA958}" type="slidenum">
              <a:rPr lang="ru-RU" smtClean="0"/>
              <a:pPr/>
              <a:t>‹#›</a:t>
            </a:fld>
            <a:endParaRPr lang="ru-RU"/>
          </a:p>
        </p:txBody>
      </p:sp>
    </p:spTree>
    <p:extLst>
      <p:ext uri="{BB962C8B-B14F-4D97-AF65-F5344CB8AC3E}">
        <p14:creationId xmlns:p14="http://schemas.microsoft.com/office/powerpoint/2010/main" val="2343113891"/>
      </p:ext>
    </p:extLst>
  </p:cSld>
  <p:clrMap bg1="dk1" tx1="lt1" bg2="dk2" tx2="lt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png"/><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png"/><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png"/><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png"/><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pn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6034682"/>
          </a:xfrm>
        </p:spPr>
        <p:txBody>
          <a:bodyPr>
            <a:normAutofit fontScale="90000"/>
          </a:bodyPr>
          <a:lstStyle/>
          <a:p>
            <a:pPr algn="ctr"/>
            <a:br>
              <a:rPr lang="ru-RU" sz="3600" b="1" dirty="0">
                <a:solidFill>
                  <a:schemeClr val="tx1"/>
                </a:solidFill>
                <a:latin typeface="Georgia" pitchFamily="18" charset="0"/>
              </a:rPr>
            </a:br>
            <a:br>
              <a:rPr lang="ru-RU" sz="3600" b="1" dirty="0">
                <a:solidFill>
                  <a:schemeClr val="tx1"/>
                </a:solidFill>
                <a:latin typeface="Georgia" pitchFamily="18" charset="0"/>
              </a:rPr>
            </a:br>
            <a:br>
              <a:rPr lang="ru-RU" sz="3600" b="1" dirty="0">
                <a:solidFill>
                  <a:schemeClr val="tx1"/>
                </a:solidFill>
                <a:latin typeface="Georgia" pitchFamily="18" charset="0"/>
              </a:rPr>
            </a:br>
            <a:br>
              <a:rPr lang="ru-RU" sz="3600" b="1" dirty="0">
                <a:latin typeface="Georgia" pitchFamily="18" charset="0"/>
              </a:rPr>
            </a:br>
            <a:r>
              <a:rPr lang="ru-RU" sz="3600" b="1" dirty="0">
                <a:solidFill>
                  <a:schemeClr val="accent1">
                    <a:lumMod val="60000"/>
                    <a:lumOff val="40000"/>
                  </a:schemeClr>
                </a:solidFill>
                <a:latin typeface="Georgia" pitchFamily="18" charset="0"/>
              </a:rPr>
              <a:t>Информация для граждан об исполнении б</a:t>
            </a:r>
            <a:r>
              <a:rPr lang="ru-RU" sz="3800" b="1" dirty="0">
                <a:solidFill>
                  <a:schemeClr val="accent1">
                    <a:lumMod val="60000"/>
                    <a:lumOff val="40000"/>
                  </a:schemeClr>
                </a:solidFill>
                <a:latin typeface="Georgia" pitchFamily="18" charset="0"/>
              </a:rPr>
              <a:t>юджета муниципального образования «</a:t>
            </a:r>
            <a:r>
              <a:rPr lang="ru-RU" sz="3800" b="1" dirty="0" err="1">
                <a:solidFill>
                  <a:schemeClr val="accent1">
                    <a:lumMod val="60000"/>
                    <a:lumOff val="40000"/>
                  </a:schemeClr>
                </a:solidFill>
                <a:latin typeface="Georgia" pitchFamily="18" charset="0"/>
              </a:rPr>
              <a:t>Мирновское</a:t>
            </a:r>
            <a:r>
              <a:rPr lang="ru-RU" sz="3800" b="1" dirty="0">
                <a:solidFill>
                  <a:schemeClr val="accent1">
                    <a:lumMod val="60000"/>
                    <a:lumOff val="40000"/>
                  </a:schemeClr>
                </a:solidFill>
                <a:latin typeface="Georgia" pitchFamily="18" charset="0"/>
              </a:rPr>
              <a:t> сельское поселение» </a:t>
            </a:r>
            <a:r>
              <a:rPr lang="ru-RU" sz="3800" b="1" dirty="0" err="1">
                <a:solidFill>
                  <a:schemeClr val="accent1">
                    <a:lumMod val="60000"/>
                    <a:lumOff val="40000"/>
                  </a:schemeClr>
                </a:solidFill>
                <a:latin typeface="Georgia" pitchFamily="18" charset="0"/>
              </a:rPr>
              <a:t>Чердаклинского</a:t>
            </a:r>
            <a:r>
              <a:rPr lang="ru-RU" sz="3800" b="1" dirty="0">
                <a:solidFill>
                  <a:schemeClr val="accent1">
                    <a:lumMod val="60000"/>
                    <a:lumOff val="40000"/>
                  </a:schemeClr>
                </a:solidFill>
                <a:latin typeface="Georgia" pitchFamily="18" charset="0"/>
              </a:rPr>
              <a:t> района Ульяновской области за 202</a:t>
            </a:r>
            <a:r>
              <a:rPr lang="en-US" sz="3800" b="1" dirty="0">
                <a:solidFill>
                  <a:schemeClr val="accent1">
                    <a:lumMod val="60000"/>
                    <a:lumOff val="40000"/>
                  </a:schemeClr>
                </a:solidFill>
                <a:latin typeface="Georgia" pitchFamily="18" charset="0"/>
              </a:rPr>
              <a:t>4</a:t>
            </a:r>
            <a:r>
              <a:rPr lang="ru-RU" sz="3800" b="1" dirty="0">
                <a:solidFill>
                  <a:schemeClr val="accent1">
                    <a:lumMod val="60000"/>
                    <a:lumOff val="40000"/>
                  </a:schemeClr>
                </a:solidFill>
                <a:latin typeface="Georgia" pitchFamily="18" charset="0"/>
              </a:rPr>
              <a:t> год </a:t>
            </a:r>
            <a:br>
              <a:rPr lang="ru-RU" sz="3600" b="1" dirty="0">
                <a:solidFill>
                  <a:schemeClr val="tx1"/>
                </a:solidFill>
                <a:latin typeface="Georgia" pitchFamily="18" charset="0"/>
              </a:rPr>
            </a:br>
            <a:br>
              <a:rPr lang="ru-RU" sz="3600" b="1" dirty="0">
                <a:latin typeface="Georgia" pitchFamily="18" charset="0"/>
              </a:rPr>
            </a:br>
            <a:br>
              <a:rPr lang="ru-RU" sz="3600" b="1" dirty="0"/>
            </a:br>
            <a:br>
              <a:rPr lang="ru-RU" sz="3600" b="1" dirty="0">
                <a:latin typeface="Georgia" pitchFamily="18" charset="0"/>
              </a:rPr>
            </a:br>
            <a:br>
              <a:rPr lang="ru-RU" sz="3600" b="1" dirty="0">
                <a:solidFill>
                  <a:schemeClr val="tx1"/>
                </a:solidFill>
                <a:latin typeface="Georgia" pitchFamily="18" charset="0"/>
              </a:rPr>
            </a:br>
            <a:endParaRPr lang="ru-RU" sz="3600" dirty="0">
              <a:latin typeface="Georgia" pitchFamily="18"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7" y="0"/>
            <a:ext cx="869643"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780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7" y="548680"/>
            <a:ext cx="7632848" cy="5760640"/>
          </a:xfrm>
        </p:spPr>
        <p:txBody>
          <a:bodyPr/>
          <a:lstStyle/>
          <a:p>
            <a:endParaRPr lang="ru-RU" dirty="0"/>
          </a:p>
        </p:txBody>
      </p:sp>
      <p:graphicFrame>
        <p:nvGraphicFramePr>
          <p:cNvPr id="3" name="Диаграмма 2"/>
          <p:cNvGraphicFramePr/>
          <p:nvPr>
            <p:extLst>
              <p:ext uri="{D42A27DB-BD31-4B8C-83A1-F6EECF244321}">
                <p14:modId xmlns:p14="http://schemas.microsoft.com/office/powerpoint/2010/main" val="1549569355"/>
              </p:ext>
            </p:extLst>
          </p:nvPr>
        </p:nvGraphicFramePr>
        <p:xfrm>
          <a:off x="755576" y="548680"/>
          <a:ext cx="7632848" cy="576064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54"/>
            <a:ext cx="611560" cy="53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680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548680"/>
            <a:ext cx="7632847" cy="5760640"/>
          </a:xfrm>
        </p:spPr>
        <p:txBody>
          <a:bodyPr/>
          <a:lstStyle/>
          <a:p>
            <a:endParaRPr lang="ru-RU" dirty="0"/>
          </a:p>
        </p:txBody>
      </p:sp>
      <p:graphicFrame>
        <p:nvGraphicFramePr>
          <p:cNvPr id="3" name="Диаграмма 2"/>
          <p:cNvGraphicFramePr/>
          <p:nvPr>
            <p:extLst>
              <p:ext uri="{D42A27DB-BD31-4B8C-83A1-F6EECF244321}">
                <p14:modId xmlns:p14="http://schemas.microsoft.com/office/powerpoint/2010/main" val="2205045703"/>
              </p:ext>
            </p:extLst>
          </p:nvPr>
        </p:nvGraphicFramePr>
        <p:xfrm>
          <a:off x="755576" y="620688"/>
          <a:ext cx="7632848" cy="5688632"/>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6436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425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548680"/>
            <a:ext cx="7776863" cy="5760640"/>
          </a:xfrm>
        </p:spPr>
        <p:txBody>
          <a:bodyPr/>
          <a:lstStyle/>
          <a:p>
            <a:endParaRPr lang="ru-RU" dirty="0"/>
          </a:p>
        </p:txBody>
      </p:sp>
      <p:graphicFrame>
        <p:nvGraphicFramePr>
          <p:cNvPr id="3" name="Диаграмма 2"/>
          <p:cNvGraphicFramePr/>
          <p:nvPr>
            <p:extLst>
              <p:ext uri="{D42A27DB-BD31-4B8C-83A1-F6EECF244321}">
                <p14:modId xmlns:p14="http://schemas.microsoft.com/office/powerpoint/2010/main" val="2177264755"/>
              </p:ext>
            </p:extLst>
          </p:nvPr>
        </p:nvGraphicFramePr>
        <p:xfrm>
          <a:off x="683568" y="548680"/>
          <a:ext cx="7776864" cy="570440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6436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0309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548680"/>
            <a:ext cx="7776864" cy="5760640"/>
          </a:xfrm>
        </p:spPr>
        <p:txBody>
          <a:bodyPr/>
          <a:lstStyle/>
          <a:p>
            <a:endParaRPr lang="ru-RU" dirty="0"/>
          </a:p>
        </p:txBody>
      </p:sp>
      <p:graphicFrame>
        <p:nvGraphicFramePr>
          <p:cNvPr id="3" name="Диаграмма 2"/>
          <p:cNvGraphicFramePr/>
          <p:nvPr>
            <p:extLst>
              <p:ext uri="{D42A27DB-BD31-4B8C-83A1-F6EECF244321}">
                <p14:modId xmlns:p14="http://schemas.microsoft.com/office/powerpoint/2010/main" val="501791749"/>
              </p:ext>
            </p:extLst>
          </p:nvPr>
        </p:nvGraphicFramePr>
        <p:xfrm>
          <a:off x="683568" y="548680"/>
          <a:ext cx="7776864" cy="570440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3" y="-24210"/>
            <a:ext cx="463291" cy="40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3229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548680"/>
            <a:ext cx="7704855" cy="5760640"/>
          </a:xfrm>
        </p:spPr>
        <p:txBody>
          <a:bodyPr/>
          <a:lstStyle/>
          <a:p>
            <a:endParaRPr lang="ru-RU" dirty="0"/>
          </a:p>
        </p:txBody>
      </p:sp>
      <p:graphicFrame>
        <p:nvGraphicFramePr>
          <p:cNvPr id="3" name="Диаграмма 2"/>
          <p:cNvGraphicFramePr/>
          <p:nvPr>
            <p:extLst>
              <p:ext uri="{D42A27DB-BD31-4B8C-83A1-F6EECF244321}">
                <p14:modId xmlns:p14="http://schemas.microsoft.com/office/powerpoint/2010/main" val="2953691942"/>
              </p:ext>
            </p:extLst>
          </p:nvPr>
        </p:nvGraphicFramePr>
        <p:xfrm>
          <a:off x="755576" y="548680"/>
          <a:ext cx="7704856" cy="576064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90" y="-22647"/>
            <a:ext cx="498634" cy="4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3484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548680"/>
            <a:ext cx="7704855" cy="5760640"/>
          </a:xfrm>
        </p:spPr>
        <p:txBody>
          <a:bodyPr/>
          <a:lstStyle/>
          <a:p>
            <a:endParaRPr lang="ru-RU" dirty="0"/>
          </a:p>
        </p:txBody>
      </p:sp>
      <p:graphicFrame>
        <p:nvGraphicFramePr>
          <p:cNvPr id="3" name="Диаграмма 2"/>
          <p:cNvGraphicFramePr/>
          <p:nvPr>
            <p:extLst>
              <p:ext uri="{D42A27DB-BD31-4B8C-83A1-F6EECF244321}">
                <p14:modId xmlns:p14="http://schemas.microsoft.com/office/powerpoint/2010/main" val="1888782198"/>
              </p:ext>
            </p:extLst>
          </p:nvPr>
        </p:nvGraphicFramePr>
        <p:xfrm>
          <a:off x="683568" y="548680"/>
          <a:ext cx="7776864" cy="576064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031"/>
            <a:ext cx="683568" cy="60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8750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548680"/>
            <a:ext cx="7704855" cy="5760640"/>
          </a:xfrm>
        </p:spPr>
        <p:txBody>
          <a:bodyPr/>
          <a:lstStyle/>
          <a:p>
            <a:endParaRPr lang="ru-RU" dirty="0"/>
          </a:p>
        </p:txBody>
      </p:sp>
      <p:graphicFrame>
        <p:nvGraphicFramePr>
          <p:cNvPr id="3" name="Диаграмма 2"/>
          <p:cNvGraphicFramePr/>
          <p:nvPr>
            <p:extLst>
              <p:ext uri="{D42A27DB-BD31-4B8C-83A1-F6EECF244321}">
                <p14:modId xmlns:p14="http://schemas.microsoft.com/office/powerpoint/2010/main" val="1625750882"/>
              </p:ext>
            </p:extLst>
          </p:nvPr>
        </p:nvGraphicFramePr>
        <p:xfrm>
          <a:off x="683568" y="548680"/>
          <a:ext cx="7776864" cy="576064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6436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938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7" y="548680"/>
            <a:ext cx="7704856" cy="1152128"/>
          </a:xfrm>
        </p:spPr>
        <p:txBody>
          <a:bodyPr>
            <a:noAutofit/>
          </a:bodyPr>
          <a:lstStyle/>
          <a:p>
            <a:r>
              <a:rPr lang="ru-RU" sz="1600" b="1" dirty="0"/>
              <a:t>ДОЛЯ ПРОТЯЖЁННОСТИ АВТОМОБИЛЬНЫХ ДОРОГ ОБЩЕГО ПОЛЬЗОВАНИЯ, НЕ ОТВЕЧАЮЩИХ НОРМАТИВНЫМ ТРЕБОВАНИЯМ В ОБЩЕЙ ПРОТЯЖЁННОСТИ АВТОМОБИЛЬНЫХ ДОРОГ ОБЩЕГО ПОЛЬЗОВАНИЯ МУНИЦИПАЛЬНОГО ЗНАЧЕНИЯ, %</a:t>
            </a:r>
            <a:endParaRPr lang="ru-RU" sz="1600" dirty="0"/>
          </a:p>
        </p:txBody>
      </p:sp>
      <p:graphicFrame>
        <p:nvGraphicFramePr>
          <p:cNvPr id="3" name="Диаграмма 2"/>
          <p:cNvGraphicFramePr/>
          <p:nvPr>
            <p:extLst>
              <p:ext uri="{D42A27DB-BD31-4B8C-83A1-F6EECF244321}">
                <p14:modId xmlns:p14="http://schemas.microsoft.com/office/powerpoint/2010/main" val="3059839388"/>
              </p:ext>
            </p:extLst>
          </p:nvPr>
        </p:nvGraphicFramePr>
        <p:xfrm>
          <a:off x="755576" y="1628800"/>
          <a:ext cx="7704856" cy="4608512"/>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42085" cy="47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854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301837408"/>
              </p:ext>
            </p:extLst>
          </p:nvPr>
        </p:nvGraphicFramePr>
        <p:xfrm>
          <a:off x="755576" y="548680"/>
          <a:ext cx="7632847"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838" y="0"/>
            <a:ext cx="66436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5132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548680"/>
            <a:ext cx="7704855" cy="5760640"/>
          </a:xfrm>
        </p:spPr>
        <p:txBody>
          <a:bodyPr anchor="t">
            <a:normAutofit/>
          </a:bodyPr>
          <a:lstStyle/>
          <a:p>
            <a:pPr algn="ctr"/>
            <a:r>
              <a:rPr lang="ru-RU" sz="2000" b="1" dirty="0"/>
              <a:t>ПАРАМЕТРЫ МЕСТНОГО БЮДЖЕТА МИРНОВСКОГО  СЕЛЬСКОГО ПОСЕЛЕНИЯ ЗА  </a:t>
            </a:r>
            <a:r>
              <a:rPr lang="ru-RU" sz="2000" b="1" dirty="0">
                <a:latin typeface="Book Antiqua" pitchFamily="18" charset="0"/>
                <a:ea typeface="Batang" pitchFamily="18" charset="-127"/>
              </a:rPr>
              <a:t>202</a:t>
            </a:r>
            <a:r>
              <a:rPr lang="en-US" sz="2000" b="1" dirty="0">
                <a:latin typeface="Book Antiqua" pitchFamily="18" charset="0"/>
                <a:ea typeface="Batang" pitchFamily="18" charset="-127"/>
              </a:rPr>
              <a:t>3</a:t>
            </a:r>
            <a:r>
              <a:rPr lang="ru-RU" sz="2000" b="1" dirty="0">
                <a:latin typeface="Book Antiqua" pitchFamily="18" charset="0"/>
                <a:ea typeface="Batang" pitchFamily="18" charset="-127"/>
              </a:rPr>
              <a:t>-202</a:t>
            </a:r>
            <a:r>
              <a:rPr lang="en-US" sz="2000" b="1" dirty="0">
                <a:latin typeface="Book Antiqua" pitchFamily="18" charset="0"/>
                <a:ea typeface="Batang" pitchFamily="18" charset="-127"/>
              </a:rPr>
              <a:t>4</a:t>
            </a:r>
            <a:r>
              <a:rPr lang="ru-RU" sz="2000" b="1" dirty="0"/>
              <a:t> ГОДЫ, </a:t>
            </a:r>
            <a:br>
              <a:rPr lang="ru-RU" sz="2000" b="1" dirty="0"/>
            </a:br>
            <a:r>
              <a:rPr lang="ru-RU" sz="2000" b="1" dirty="0"/>
              <a:t>тыс. рублей</a:t>
            </a:r>
            <a:br>
              <a:rPr lang="ru-RU" sz="2000" dirty="0"/>
            </a:br>
            <a:br>
              <a:rPr lang="ru-RU" sz="1800" dirty="0"/>
            </a:br>
            <a:endParaRPr lang="ru-RU" sz="1800" dirty="0"/>
          </a:p>
        </p:txBody>
      </p:sp>
      <p:graphicFrame>
        <p:nvGraphicFramePr>
          <p:cNvPr id="3" name="Таблица 2"/>
          <p:cNvGraphicFramePr>
            <a:graphicFrameLocks noGrp="1"/>
          </p:cNvGraphicFramePr>
          <p:nvPr>
            <p:extLst>
              <p:ext uri="{D42A27DB-BD31-4B8C-83A1-F6EECF244321}">
                <p14:modId xmlns:p14="http://schemas.microsoft.com/office/powerpoint/2010/main" val="2937634902"/>
              </p:ext>
            </p:extLst>
          </p:nvPr>
        </p:nvGraphicFramePr>
        <p:xfrm>
          <a:off x="785785" y="1571610"/>
          <a:ext cx="7572429" cy="4429160"/>
        </p:xfrm>
        <a:graphic>
          <a:graphicData uri="http://schemas.openxmlformats.org/drawingml/2006/table">
            <a:tbl>
              <a:tblPr firstRow="1" bandRow="1">
                <a:tableStyleId>{21E4AEA4-8DFA-4A89-87EB-49C32662AFE0}</a:tableStyleId>
              </a:tblPr>
              <a:tblGrid>
                <a:gridCol w="1603573">
                  <a:extLst>
                    <a:ext uri="{9D8B030D-6E8A-4147-A177-3AD203B41FA5}">
                      <a16:colId xmlns:a16="http://schemas.microsoft.com/office/drawing/2014/main" val="20000"/>
                    </a:ext>
                  </a:extLst>
                </a:gridCol>
                <a:gridCol w="1870836">
                  <a:extLst>
                    <a:ext uri="{9D8B030D-6E8A-4147-A177-3AD203B41FA5}">
                      <a16:colId xmlns:a16="http://schemas.microsoft.com/office/drawing/2014/main" val="20001"/>
                    </a:ext>
                  </a:extLst>
                </a:gridCol>
                <a:gridCol w="2227185">
                  <a:extLst>
                    <a:ext uri="{9D8B030D-6E8A-4147-A177-3AD203B41FA5}">
                      <a16:colId xmlns:a16="http://schemas.microsoft.com/office/drawing/2014/main" val="20002"/>
                    </a:ext>
                  </a:extLst>
                </a:gridCol>
                <a:gridCol w="1870835">
                  <a:extLst>
                    <a:ext uri="{9D8B030D-6E8A-4147-A177-3AD203B41FA5}">
                      <a16:colId xmlns:a16="http://schemas.microsoft.com/office/drawing/2014/main" val="20003"/>
                    </a:ext>
                  </a:extLst>
                </a:gridCol>
              </a:tblGrid>
              <a:tr h="1107290">
                <a:tc>
                  <a:txBody>
                    <a:bodyPr/>
                    <a:lstStyle/>
                    <a:p>
                      <a:endParaRPr lang="ru-RU" dirty="0"/>
                    </a:p>
                  </a:txBody>
                  <a:tcPr/>
                </a:tc>
                <a:tc>
                  <a:txBody>
                    <a:bodyPr/>
                    <a:lstStyle/>
                    <a:p>
                      <a:pPr algn="ctr"/>
                      <a:r>
                        <a:rPr lang="ru-RU" dirty="0">
                          <a:latin typeface="+mj-lt"/>
                        </a:rPr>
                        <a:t>202</a:t>
                      </a:r>
                      <a:r>
                        <a:rPr lang="en-US" dirty="0">
                          <a:latin typeface="+mj-lt"/>
                        </a:rPr>
                        <a:t>3</a:t>
                      </a:r>
                      <a:r>
                        <a:rPr lang="ru-RU" dirty="0">
                          <a:latin typeface="+mj-lt"/>
                        </a:rPr>
                        <a:t> год </a:t>
                      </a:r>
                    </a:p>
                  </a:txBody>
                  <a:tcPr/>
                </a:tc>
                <a:tc>
                  <a:txBody>
                    <a:bodyPr/>
                    <a:lstStyle/>
                    <a:p>
                      <a:pPr algn="ctr"/>
                      <a:r>
                        <a:rPr lang="ru-RU" dirty="0">
                          <a:latin typeface="+mj-lt"/>
                        </a:rPr>
                        <a:t>202</a:t>
                      </a:r>
                      <a:r>
                        <a:rPr lang="en-US" dirty="0">
                          <a:latin typeface="+mj-lt"/>
                        </a:rPr>
                        <a:t>4</a:t>
                      </a:r>
                      <a:r>
                        <a:rPr lang="ru-RU" dirty="0">
                          <a:latin typeface="+mj-lt"/>
                        </a:rPr>
                        <a:t> год (уточнённый план)</a:t>
                      </a:r>
                    </a:p>
                  </a:txBody>
                  <a:tcPr/>
                </a:tc>
                <a:tc>
                  <a:txBody>
                    <a:bodyPr/>
                    <a:lstStyle/>
                    <a:p>
                      <a:pPr algn="ctr"/>
                      <a:r>
                        <a:rPr lang="ru-RU" dirty="0">
                          <a:latin typeface="+mj-lt"/>
                        </a:rPr>
                        <a:t>202</a:t>
                      </a:r>
                      <a:r>
                        <a:rPr lang="en-US" dirty="0">
                          <a:latin typeface="+mj-lt"/>
                        </a:rPr>
                        <a:t>4</a:t>
                      </a:r>
                      <a:r>
                        <a:rPr lang="ru-RU" dirty="0">
                          <a:latin typeface="+mj-lt"/>
                        </a:rPr>
                        <a:t> год </a:t>
                      </a:r>
                    </a:p>
                    <a:p>
                      <a:pPr algn="ctr"/>
                      <a:r>
                        <a:rPr lang="ru-RU" dirty="0">
                          <a:latin typeface="+mj-lt"/>
                        </a:rPr>
                        <a:t>(факт)</a:t>
                      </a:r>
                    </a:p>
                  </a:txBody>
                  <a:tcPr/>
                </a:tc>
                <a:extLst>
                  <a:ext uri="{0D108BD9-81ED-4DB2-BD59-A6C34878D82A}">
                    <a16:rowId xmlns:a16="http://schemas.microsoft.com/office/drawing/2014/main" val="10000"/>
                  </a:ext>
                </a:extLst>
              </a:tr>
              <a:tr h="1107290">
                <a:tc>
                  <a:txBody>
                    <a:bodyPr/>
                    <a:lstStyle/>
                    <a:p>
                      <a:pPr algn="ctr"/>
                      <a:r>
                        <a:rPr lang="ru-RU" dirty="0"/>
                        <a:t>Доходы</a:t>
                      </a:r>
                    </a:p>
                  </a:txBody>
                  <a:tcPr anchor="ctr"/>
                </a:tc>
                <a:tc>
                  <a:txBody>
                    <a:bodyPr/>
                    <a:lstStyle/>
                    <a:p>
                      <a:pPr algn="ctr"/>
                      <a:r>
                        <a:rPr lang="en-US" dirty="0"/>
                        <a:t>66 917,0</a:t>
                      </a:r>
                      <a:endParaRPr lang="ru-RU" dirty="0"/>
                    </a:p>
                  </a:txBody>
                  <a:tcPr anchor="ctr"/>
                </a:tc>
                <a:tc>
                  <a:txBody>
                    <a:bodyPr/>
                    <a:lstStyle/>
                    <a:p>
                      <a:pPr algn="ctr"/>
                      <a:endParaRPr lang="ru-RU" dirty="0"/>
                    </a:p>
                    <a:p>
                      <a:pPr algn="ctr"/>
                      <a:r>
                        <a:rPr lang="en-US" dirty="0"/>
                        <a:t>87311,0</a:t>
                      </a:r>
                      <a:endParaRPr lang="ru-RU" dirty="0"/>
                    </a:p>
                    <a:p>
                      <a:pPr algn="ctr"/>
                      <a:endParaRPr lang="ru-RU" dirty="0"/>
                    </a:p>
                  </a:txBody>
                  <a:tcPr anchor="ctr"/>
                </a:tc>
                <a:tc>
                  <a:txBody>
                    <a:bodyPr/>
                    <a:lstStyle/>
                    <a:p>
                      <a:pPr algn="ctr"/>
                      <a:r>
                        <a:rPr lang="en-US" dirty="0"/>
                        <a:t>96973,1</a:t>
                      </a:r>
                      <a:endParaRPr lang="ru-RU" dirty="0"/>
                    </a:p>
                  </a:txBody>
                  <a:tcPr anchor="ctr"/>
                </a:tc>
                <a:extLst>
                  <a:ext uri="{0D108BD9-81ED-4DB2-BD59-A6C34878D82A}">
                    <a16:rowId xmlns:a16="http://schemas.microsoft.com/office/drawing/2014/main" val="10001"/>
                  </a:ext>
                </a:extLst>
              </a:tr>
              <a:tr h="1107290">
                <a:tc>
                  <a:txBody>
                    <a:bodyPr/>
                    <a:lstStyle/>
                    <a:p>
                      <a:pPr algn="ctr"/>
                      <a:r>
                        <a:rPr lang="ru-RU" dirty="0"/>
                        <a:t>Расходы</a:t>
                      </a:r>
                    </a:p>
                  </a:txBody>
                  <a:tcPr anchor="ctr"/>
                </a:tc>
                <a:tc>
                  <a:txBody>
                    <a:bodyPr/>
                    <a:lstStyle/>
                    <a:p>
                      <a:pPr algn="ctr"/>
                      <a:r>
                        <a:rPr lang="en-US" dirty="0"/>
                        <a:t>51 481,7</a:t>
                      </a:r>
                      <a:endParaRPr lang="ru-RU" dirty="0"/>
                    </a:p>
                  </a:txBody>
                  <a:tcPr anchor="ctr"/>
                </a:tc>
                <a:tc>
                  <a:txBody>
                    <a:bodyPr/>
                    <a:lstStyle/>
                    <a:p>
                      <a:pPr algn="ctr"/>
                      <a:r>
                        <a:rPr lang="en-US" dirty="0"/>
                        <a:t>111725,1</a:t>
                      </a:r>
                      <a:endParaRPr lang="ru-RU" dirty="0"/>
                    </a:p>
                  </a:txBody>
                  <a:tcPr anchor="ctr"/>
                </a:tc>
                <a:tc>
                  <a:txBody>
                    <a:bodyPr/>
                    <a:lstStyle/>
                    <a:p>
                      <a:pPr algn="ctr"/>
                      <a:r>
                        <a:rPr lang="en-US" dirty="0"/>
                        <a:t>93622,6</a:t>
                      </a:r>
                      <a:endParaRPr lang="ru-RU" dirty="0"/>
                    </a:p>
                  </a:txBody>
                  <a:tcPr anchor="ctr"/>
                </a:tc>
                <a:extLst>
                  <a:ext uri="{0D108BD9-81ED-4DB2-BD59-A6C34878D82A}">
                    <a16:rowId xmlns:a16="http://schemas.microsoft.com/office/drawing/2014/main" val="10002"/>
                  </a:ext>
                </a:extLst>
              </a:tr>
              <a:tr h="1107290">
                <a:tc>
                  <a:txBody>
                    <a:bodyPr/>
                    <a:lstStyle/>
                    <a:p>
                      <a:pPr algn="ctr"/>
                      <a:r>
                        <a:rPr lang="ru-RU" dirty="0"/>
                        <a:t>Дефицит/профицит</a:t>
                      </a:r>
                      <a:r>
                        <a:rPr lang="ru-RU" baseline="0" dirty="0"/>
                        <a:t> (-/+)</a:t>
                      </a:r>
                      <a:endParaRPr lang="ru-RU" dirty="0"/>
                    </a:p>
                  </a:txBody>
                  <a:tcPr anchor="ctr"/>
                </a:tc>
                <a:tc>
                  <a:txBody>
                    <a:bodyPr/>
                    <a:lstStyle/>
                    <a:p>
                      <a:pPr algn="ctr"/>
                      <a:r>
                        <a:rPr lang="en-US" dirty="0"/>
                        <a:t>15 435,3</a:t>
                      </a:r>
                      <a:endParaRPr lang="ru-RU" dirty="0"/>
                    </a:p>
                  </a:txBody>
                  <a:tcPr anchor="ctr"/>
                </a:tc>
                <a:tc>
                  <a:txBody>
                    <a:bodyPr/>
                    <a:lstStyle/>
                    <a:p>
                      <a:pPr algn="ctr"/>
                      <a:r>
                        <a:rPr lang="en-US" dirty="0"/>
                        <a:t>-24 414,1</a:t>
                      </a:r>
                      <a:endParaRPr lang="ru-RU" dirty="0"/>
                    </a:p>
                  </a:txBody>
                  <a:tcPr anchor="ctr"/>
                </a:tc>
                <a:tc>
                  <a:txBody>
                    <a:bodyPr/>
                    <a:lstStyle/>
                    <a:p>
                      <a:pPr algn="ctr"/>
                      <a:r>
                        <a:rPr lang="en-US" dirty="0"/>
                        <a:t>3350,5</a:t>
                      </a:r>
                      <a:endParaRPr lang="ru-RU" dirty="0"/>
                    </a:p>
                  </a:txBody>
                  <a:tcPr anchor="ctr"/>
                </a:tc>
                <a:extLst>
                  <a:ext uri="{0D108BD9-81ED-4DB2-BD59-A6C34878D82A}">
                    <a16:rowId xmlns:a16="http://schemas.microsoft.com/office/drawing/2014/main" val="10003"/>
                  </a:ext>
                </a:extLst>
              </a:tr>
            </a:tbl>
          </a:graphicData>
        </a:graphic>
      </p:graphicFrame>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342"/>
            <a:ext cx="755576" cy="66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199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2699012217"/>
              </p:ext>
            </p:extLst>
          </p:nvPr>
        </p:nvGraphicFramePr>
        <p:xfrm>
          <a:off x="683568" y="274638"/>
          <a:ext cx="7776864" cy="6394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899592" cy="79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7596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2228413118"/>
              </p:ext>
            </p:extLst>
          </p:nvPr>
        </p:nvGraphicFramePr>
        <p:xfrm>
          <a:off x="755577" y="548680"/>
          <a:ext cx="7632848"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827584" cy="72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786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7" y="548680"/>
            <a:ext cx="7632848" cy="5760640"/>
          </a:xfrm>
        </p:spPr>
        <p:style>
          <a:lnRef idx="1">
            <a:schemeClr val="accent2"/>
          </a:lnRef>
          <a:fillRef idx="2">
            <a:schemeClr val="accent2"/>
          </a:fillRef>
          <a:effectRef idx="1">
            <a:schemeClr val="accent2"/>
          </a:effectRef>
          <a:fontRef idx="minor">
            <a:schemeClr val="dk1"/>
          </a:fontRef>
        </p:style>
        <p:txBody>
          <a:bodyPr>
            <a:normAutofit fontScale="90000"/>
          </a:bodyPr>
          <a:lstStyle/>
          <a:p>
            <a:pPr algn="l">
              <a:lnSpc>
                <a:spcPct val="80000"/>
              </a:lnSpc>
              <a:tabLst>
                <a:tab pos="457200" algn="l"/>
              </a:tabLst>
            </a:pPr>
            <a:r>
              <a:rPr lang="ru-RU" sz="2000" b="1" dirty="0">
                <a:solidFill>
                  <a:srgbClr val="C00000"/>
                </a:solidFill>
                <a:latin typeface="Constantia" pitchFamily="18" charset="0"/>
                <a:cs typeface="Times New Roman" pitchFamily="18" charset="0"/>
              </a:rPr>
              <a:t>    </a:t>
            </a:r>
            <a:r>
              <a:rPr lang="ru-RU" sz="2000" b="1" dirty="0">
                <a:solidFill>
                  <a:srgbClr val="C00000"/>
                </a:solidFill>
                <a:effectLst/>
                <a:latin typeface="Times New Roman" panose="02020603050405020304" pitchFamily="18" charset="0"/>
                <a:cs typeface="Times New Roman" panose="02020603050405020304" pitchFamily="18" charset="0"/>
              </a:rPr>
              <a:t>План поступления доходов</a:t>
            </a:r>
            <a:r>
              <a:rPr lang="ru-RU" sz="2000" dirty="0">
                <a:effectLst/>
                <a:latin typeface="Times New Roman" panose="02020603050405020304" pitchFamily="18" charset="0"/>
                <a:cs typeface="Times New Roman" panose="02020603050405020304" pitchFamily="18" charset="0"/>
              </a:rPr>
              <a:t> в бюджет муниципального образования «</a:t>
            </a:r>
            <a:r>
              <a:rPr lang="ru-RU" sz="2000" dirty="0" err="1">
                <a:effectLst/>
                <a:latin typeface="Times New Roman" panose="02020603050405020304" pitchFamily="18" charset="0"/>
                <a:cs typeface="Times New Roman" panose="02020603050405020304" pitchFamily="18" charset="0"/>
              </a:rPr>
              <a:t>Мирновское</a:t>
            </a:r>
            <a:r>
              <a:rPr lang="ru-RU" sz="2000" dirty="0">
                <a:effectLst/>
                <a:latin typeface="Times New Roman" panose="02020603050405020304" pitchFamily="18" charset="0"/>
                <a:cs typeface="Times New Roman" panose="02020603050405020304" pitchFamily="18" charset="0"/>
              </a:rPr>
              <a:t> сельское поселение» на 202</a:t>
            </a:r>
            <a:r>
              <a:rPr lang="en-US" sz="2000" dirty="0">
                <a:effectLst/>
                <a:latin typeface="Times New Roman" panose="02020603050405020304" pitchFamily="18" charset="0"/>
                <a:cs typeface="Times New Roman" panose="02020603050405020304" pitchFamily="18" charset="0"/>
              </a:rPr>
              <a:t>4</a:t>
            </a:r>
            <a:r>
              <a:rPr lang="ru-RU" sz="2000" dirty="0">
                <a:effectLst/>
                <a:latin typeface="Times New Roman" panose="02020603050405020304" pitchFamily="18" charset="0"/>
                <a:cs typeface="Times New Roman" panose="02020603050405020304" pitchFamily="18" charset="0"/>
              </a:rPr>
              <a:t> год был сформирован на основе положений Бюджетного кодекса Российской Федерации, действующего в настоящее время налогового законодательства Российской Федерации, законодательства Ульяновской области и нормативно-правовых актов муниципального образования «</a:t>
            </a:r>
            <a:r>
              <a:rPr lang="ru-RU" sz="2000" dirty="0" err="1">
                <a:effectLst/>
                <a:latin typeface="Times New Roman" panose="02020603050405020304" pitchFamily="18" charset="0"/>
                <a:cs typeface="Times New Roman" panose="02020603050405020304" pitchFamily="18" charset="0"/>
              </a:rPr>
              <a:t>Мирновское</a:t>
            </a:r>
            <a:r>
              <a:rPr lang="ru-RU" sz="2000" dirty="0">
                <a:effectLst/>
                <a:latin typeface="Times New Roman" panose="02020603050405020304" pitchFamily="18" charset="0"/>
                <a:cs typeface="Times New Roman" panose="02020603050405020304" pitchFamily="18" charset="0"/>
              </a:rPr>
              <a:t> сельское поселение». </a:t>
            </a:r>
            <a:br>
              <a:rPr lang="ru-RU" sz="2000" dirty="0">
                <a:effectLst/>
                <a:latin typeface="Times New Roman" panose="02020603050405020304" pitchFamily="18" charset="0"/>
                <a:cs typeface="Times New Roman" panose="02020603050405020304" pitchFamily="18" charset="0"/>
              </a:rPr>
            </a:br>
            <a:br>
              <a:rPr lang="ru-RU" sz="2000" dirty="0">
                <a:effectLst/>
                <a:latin typeface="Times New Roman" panose="02020603050405020304" pitchFamily="18" charset="0"/>
                <a:cs typeface="Times New Roman" panose="02020603050405020304" pitchFamily="18" charset="0"/>
              </a:rPr>
            </a:br>
            <a:r>
              <a:rPr lang="ru-RU" sz="2000" dirty="0">
                <a:effectLst/>
                <a:latin typeface="Times New Roman" panose="02020603050405020304" pitchFamily="18" charset="0"/>
                <a:cs typeface="Times New Roman" panose="02020603050405020304" pitchFamily="18" charset="0"/>
              </a:rPr>
              <a:t>    </a:t>
            </a:r>
            <a:r>
              <a:rPr lang="ru-RU" sz="2000" b="1" dirty="0">
                <a:solidFill>
                  <a:srgbClr val="C00000"/>
                </a:solidFill>
                <a:effectLst/>
                <a:latin typeface="Times New Roman" panose="02020603050405020304" pitchFamily="18" charset="0"/>
                <a:cs typeface="Times New Roman" panose="02020603050405020304" pitchFamily="18" charset="0"/>
              </a:rPr>
              <a:t>Налоговые и неналоговые доходы</a:t>
            </a:r>
            <a:r>
              <a:rPr lang="ru-RU" sz="2000" dirty="0">
                <a:effectLst/>
                <a:latin typeface="Times New Roman" panose="02020603050405020304" pitchFamily="18" charset="0"/>
                <a:cs typeface="Times New Roman" panose="02020603050405020304" pitchFamily="18" charset="0"/>
              </a:rPr>
              <a:t> бюджета на 202</a:t>
            </a:r>
            <a:r>
              <a:rPr lang="en-US" sz="2000" dirty="0">
                <a:effectLst/>
                <a:latin typeface="Times New Roman" panose="02020603050405020304" pitchFamily="18" charset="0"/>
                <a:cs typeface="Times New Roman" panose="02020603050405020304" pitchFamily="18" charset="0"/>
              </a:rPr>
              <a:t>4</a:t>
            </a:r>
            <a:r>
              <a:rPr lang="ru-RU" sz="2000" dirty="0">
                <a:effectLst/>
                <a:latin typeface="Times New Roman" panose="02020603050405020304" pitchFamily="18" charset="0"/>
                <a:cs typeface="Times New Roman" panose="02020603050405020304" pitchFamily="18" charset="0"/>
              </a:rPr>
              <a:t> год планировались в сумме </a:t>
            </a:r>
            <a:r>
              <a:rPr lang="en-US" sz="2000" dirty="0">
                <a:effectLst/>
                <a:latin typeface="Times New Roman" panose="02020603050405020304" pitchFamily="18" charset="0"/>
                <a:cs typeface="Times New Roman" panose="02020603050405020304" pitchFamily="18" charset="0"/>
              </a:rPr>
              <a:t>74408,8</a:t>
            </a:r>
            <a:r>
              <a:rPr lang="ru-RU" sz="2000" dirty="0">
                <a:effectLst/>
                <a:latin typeface="Times New Roman" panose="02020603050405020304" pitchFamily="18" charset="0"/>
                <a:cs typeface="Times New Roman" panose="02020603050405020304" pitchFamily="18" charset="0"/>
              </a:rPr>
              <a:t> рублей, фактическая сумма  поступлений составила  </a:t>
            </a:r>
            <a:r>
              <a:rPr lang="en-US" sz="2000" dirty="0">
                <a:latin typeface="Times New Roman" panose="02020603050405020304" pitchFamily="18" charset="0"/>
                <a:cs typeface="Times New Roman" panose="02020603050405020304" pitchFamily="18" charset="0"/>
              </a:rPr>
              <a:t>84201,8</a:t>
            </a:r>
            <a:r>
              <a:rPr lang="ru-RU" sz="2000" dirty="0">
                <a:effectLst/>
                <a:latin typeface="Times New Roman" panose="02020603050405020304" pitchFamily="18" charset="0"/>
                <a:cs typeface="Times New Roman" panose="02020603050405020304" pitchFamily="18" charset="0"/>
              </a:rPr>
              <a:t> тыс. рублей.</a:t>
            </a:r>
            <a:br>
              <a:rPr lang="ru-RU" sz="2000" dirty="0">
                <a:solidFill>
                  <a:srgbClr val="3E3D2D"/>
                </a:solidFill>
                <a:effectLst/>
                <a:latin typeface="Times New Roman" panose="02020603050405020304" pitchFamily="18" charset="0"/>
                <a:cs typeface="Times New Roman" panose="02020603050405020304" pitchFamily="18" charset="0"/>
              </a:rPr>
            </a:br>
            <a:br>
              <a:rPr lang="ru-RU" sz="2000" dirty="0">
                <a:effectLst/>
                <a:latin typeface="Times New Roman" panose="02020603050405020304" pitchFamily="18" charset="0"/>
                <a:cs typeface="Times New Roman" panose="02020603050405020304" pitchFamily="18" charset="0"/>
              </a:rPr>
            </a:br>
            <a:r>
              <a:rPr lang="ru-RU" sz="2000" dirty="0">
                <a:effectLst/>
                <a:latin typeface="Times New Roman" panose="02020603050405020304" pitchFamily="18" charset="0"/>
                <a:cs typeface="Times New Roman" panose="02020603050405020304" pitchFamily="18" charset="0"/>
              </a:rPr>
              <a:t>    </a:t>
            </a:r>
            <a:r>
              <a:rPr lang="ru-RU" sz="2000" b="1" dirty="0">
                <a:solidFill>
                  <a:srgbClr val="C00000"/>
                </a:solidFill>
                <a:effectLst/>
                <a:latin typeface="Times New Roman" panose="02020603050405020304" pitchFamily="18" charset="0"/>
                <a:cs typeface="Times New Roman" panose="02020603050405020304" pitchFamily="18" charset="0"/>
              </a:rPr>
              <a:t>Безвозмездные поступления</a:t>
            </a:r>
            <a:r>
              <a:rPr lang="ru-RU" sz="2000" b="1" dirty="0">
                <a:effectLst/>
                <a:latin typeface="Times New Roman" panose="02020603050405020304" pitchFamily="18" charset="0"/>
                <a:cs typeface="Times New Roman" panose="02020603050405020304" pitchFamily="18" charset="0"/>
              </a:rPr>
              <a:t> </a:t>
            </a:r>
            <a:r>
              <a:rPr lang="ru-RU" sz="2000" dirty="0">
                <a:effectLst/>
                <a:latin typeface="Times New Roman" panose="02020603050405020304" pitchFamily="18" charset="0"/>
                <a:cs typeface="Times New Roman" panose="02020603050405020304" pitchFamily="18" charset="0"/>
              </a:rPr>
              <a:t>в бюджет</a:t>
            </a:r>
            <a:r>
              <a:rPr lang="ru-RU" sz="2000" b="1" dirty="0">
                <a:effectLst/>
                <a:latin typeface="Times New Roman" panose="02020603050405020304" pitchFamily="18" charset="0"/>
                <a:cs typeface="Times New Roman" panose="02020603050405020304" pitchFamily="18" charset="0"/>
              </a:rPr>
              <a:t> </a:t>
            </a:r>
            <a:r>
              <a:rPr lang="ru-RU" sz="2000" dirty="0">
                <a:effectLst/>
                <a:latin typeface="Times New Roman" panose="02020603050405020304" pitchFamily="18" charset="0"/>
                <a:cs typeface="Times New Roman" panose="02020603050405020304" pitchFamily="18" charset="0"/>
              </a:rPr>
              <a:t>на 202</a:t>
            </a:r>
            <a:r>
              <a:rPr lang="en-US" sz="2000" dirty="0">
                <a:effectLst/>
                <a:latin typeface="Times New Roman" panose="02020603050405020304" pitchFamily="18" charset="0"/>
                <a:cs typeface="Times New Roman" panose="02020603050405020304" pitchFamily="18" charset="0"/>
              </a:rPr>
              <a:t>4</a:t>
            </a:r>
            <a:r>
              <a:rPr lang="ru-RU" sz="2000" dirty="0">
                <a:effectLst/>
                <a:latin typeface="Times New Roman" panose="02020603050405020304" pitchFamily="18" charset="0"/>
                <a:cs typeface="Times New Roman" panose="02020603050405020304" pitchFamily="18" charset="0"/>
              </a:rPr>
              <a:t> год планировались в сумме </a:t>
            </a:r>
            <a:r>
              <a:rPr lang="en-US" sz="2000" dirty="0">
                <a:effectLst/>
                <a:latin typeface="Times New Roman" panose="02020603050405020304" pitchFamily="18" charset="0"/>
                <a:cs typeface="Times New Roman" panose="02020603050405020304" pitchFamily="18" charset="0"/>
              </a:rPr>
              <a:t>12902,2</a:t>
            </a:r>
            <a:r>
              <a:rPr lang="ru-RU" sz="2000" dirty="0">
                <a:effectLst/>
                <a:latin typeface="Times New Roman" panose="02020603050405020304" pitchFamily="18" charset="0"/>
                <a:cs typeface="Times New Roman" panose="02020603050405020304" pitchFamily="18" charset="0"/>
              </a:rPr>
              <a:t>тыс. рублей,  фактическая сумма  поступлений составила </a:t>
            </a:r>
            <a:r>
              <a:rPr lang="en-US" sz="2000" dirty="0">
                <a:latin typeface="Times New Roman" panose="02020603050405020304" pitchFamily="18" charset="0"/>
                <a:cs typeface="Times New Roman" panose="02020603050405020304" pitchFamily="18" charset="0"/>
              </a:rPr>
              <a:t>12771,4</a:t>
            </a:r>
            <a:r>
              <a:rPr lang="ru-RU" sz="2000" dirty="0">
                <a:effectLst/>
                <a:latin typeface="Times New Roman" panose="02020603050405020304" pitchFamily="18" charset="0"/>
                <a:cs typeface="Times New Roman" panose="02020603050405020304" pitchFamily="18" charset="0"/>
              </a:rPr>
              <a:t> тыс. рублей.</a:t>
            </a:r>
            <a:br>
              <a:rPr lang="ru-RU" sz="2000" dirty="0">
                <a:effectLst/>
                <a:latin typeface="Times New Roman" panose="02020603050405020304" pitchFamily="18" charset="0"/>
                <a:cs typeface="Times New Roman" panose="02020603050405020304" pitchFamily="18" charset="0"/>
              </a:rPr>
            </a:br>
            <a:br>
              <a:rPr lang="ru-RU" sz="2000" dirty="0">
                <a:effectLst/>
                <a:latin typeface="Times New Roman" panose="02020603050405020304" pitchFamily="18" charset="0"/>
                <a:cs typeface="Times New Roman" panose="02020603050405020304" pitchFamily="18" charset="0"/>
              </a:rPr>
            </a:br>
            <a:r>
              <a:rPr lang="ru-RU" sz="2000" dirty="0">
                <a:effectLst/>
                <a:latin typeface="Times New Roman" panose="02020603050405020304" pitchFamily="18" charset="0"/>
                <a:cs typeface="Times New Roman" panose="02020603050405020304" pitchFamily="18" charset="0"/>
              </a:rPr>
              <a:t>    </a:t>
            </a:r>
            <a:r>
              <a:rPr lang="ru-RU" sz="2000" b="1" dirty="0">
                <a:solidFill>
                  <a:srgbClr val="C00000"/>
                </a:solidFill>
                <a:effectLst/>
                <a:latin typeface="Times New Roman" panose="02020603050405020304" pitchFamily="18" charset="0"/>
                <a:cs typeface="Times New Roman" panose="02020603050405020304" pitchFamily="18" charset="0"/>
              </a:rPr>
              <a:t>Общая сумма доходов</a:t>
            </a:r>
            <a:r>
              <a:rPr lang="ru-RU" sz="2000" b="1" dirty="0">
                <a:effectLst/>
                <a:latin typeface="Times New Roman" panose="02020603050405020304" pitchFamily="18" charset="0"/>
                <a:cs typeface="Times New Roman" panose="02020603050405020304" pitchFamily="18" charset="0"/>
              </a:rPr>
              <a:t> </a:t>
            </a:r>
            <a:r>
              <a:rPr lang="ru-RU" sz="2000" dirty="0">
                <a:effectLst/>
                <a:latin typeface="Times New Roman" panose="02020603050405020304" pitchFamily="18" charset="0"/>
                <a:cs typeface="Times New Roman" panose="02020603050405020304" pitchFamily="18" charset="0"/>
              </a:rPr>
              <a:t>по бюджету муниципального образования «</a:t>
            </a:r>
            <a:r>
              <a:rPr lang="ru-RU" sz="2000" dirty="0" err="1">
                <a:effectLst/>
                <a:latin typeface="Times New Roman" panose="02020603050405020304" pitchFamily="18" charset="0"/>
                <a:cs typeface="Times New Roman" panose="02020603050405020304" pitchFamily="18" charset="0"/>
              </a:rPr>
              <a:t>Мирновское</a:t>
            </a:r>
            <a:r>
              <a:rPr lang="ru-RU" sz="2000" dirty="0">
                <a:effectLst/>
                <a:latin typeface="Times New Roman" panose="02020603050405020304" pitchFamily="18" charset="0"/>
                <a:cs typeface="Times New Roman" panose="02020603050405020304" pitchFamily="18" charset="0"/>
              </a:rPr>
              <a:t> сельское поселение» на 202</a:t>
            </a:r>
            <a:r>
              <a:rPr lang="en-US" sz="2000" dirty="0">
                <a:effectLst/>
                <a:latin typeface="Times New Roman" panose="02020603050405020304" pitchFamily="18" charset="0"/>
                <a:cs typeface="Times New Roman" panose="02020603050405020304" pitchFamily="18" charset="0"/>
              </a:rPr>
              <a:t>4</a:t>
            </a:r>
            <a:r>
              <a:rPr lang="ru-RU" sz="2000" dirty="0">
                <a:effectLst/>
                <a:latin typeface="Times New Roman" panose="02020603050405020304" pitchFamily="18" charset="0"/>
                <a:cs typeface="Times New Roman" panose="02020603050405020304" pitchFamily="18" charset="0"/>
              </a:rPr>
              <a:t> год</a:t>
            </a:r>
            <a:r>
              <a:rPr lang="ru-RU" sz="2000" b="1" dirty="0">
                <a:effectLst/>
                <a:latin typeface="Times New Roman" panose="02020603050405020304" pitchFamily="18" charset="0"/>
                <a:cs typeface="Times New Roman" panose="02020603050405020304" pitchFamily="18" charset="0"/>
              </a:rPr>
              <a:t> </a:t>
            </a:r>
            <a:r>
              <a:rPr lang="ru-RU" sz="2000" dirty="0">
                <a:effectLst/>
                <a:latin typeface="Times New Roman" panose="02020603050405020304" pitchFamily="18" charset="0"/>
                <a:cs typeface="Times New Roman" panose="02020603050405020304" pitchFamily="18" charset="0"/>
              </a:rPr>
              <a:t>планировалась в сумме </a:t>
            </a:r>
            <a:r>
              <a:rPr lang="en-US" sz="2000" dirty="0">
                <a:latin typeface="Times New Roman" panose="02020603050405020304" pitchFamily="18" charset="0"/>
                <a:cs typeface="Times New Roman" panose="02020603050405020304" pitchFamily="18" charset="0"/>
              </a:rPr>
              <a:t>87311,0</a:t>
            </a:r>
            <a:r>
              <a:rPr lang="ru-RU" sz="2000" dirty="0">
                <a:effectLst/>
                <a:latin typeface="Times New Roman" panose="02020603050405020304" pitchFamily="18" charset="0"/>
                <a:cs typeface="Times New Roman" panose="02020603050405020304" pitchFamily="18" charset="0"/>
              </a:rPr>
              <a:t>тыс. рублей, фактическая сумма  поступлений составила </a:t>
            </a:r>
            <a:r>
              <a:rPr lang="en-US" sz="2000" dirty="0">
                <a:effectLst/>
                <a:latin typeface="Times New Roman" panose="02020603050405020304" pitchFamily="18" charset="0"/>
                <a:cs typeface="Times New Roman" panose="02020603050405020304" pitchFamily="18" charset="0"/>
              </a:rPr>
              <a:t>96973,1</a:t>
            </a:r>
            <a:r>
              <a:rPr lang="ru-RU" sz="2000" dirty="0">
                <a:effectLst/>
                <a:latin typeface="Times New Roman" panose="02020603050405020304" pitchFamily="18" charset="0"/>
                <a:cs typeface="Times New Roman" panose="02020603050405020304" pitchFamily="18" charset="0"/>
              </a:rPr>
              <a:t> тыс. рублей.</a:t>
            </a:r>
            <a:br>
              <a:rPr lang="ru-RU" sz="2000" dirty="0">
                <a:effectLst/>
                <a:latin typeface="Times New Roman" panose="02020603050405020304" pitchFamily="18" charset="0"/>
                <a:cs typeface="Times New Roman" panose="02020603050405020304" pitchFamily="18" charset="0"/>
              </a:rPr>
            </a:br>
            <a:endParaRPr lang="ru-RU" sz="2000" dirty="0">
              <a:effectLst/>
              <a:latin typeface="Times New Roman" panose="02020603050405020304" pitchFamily="18" charset="0"/>
              <a:cs typeface="Times New Roman" panose="02020603050405020304" pitchFamily="18" charset="0"/>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6436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837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817583"/>
            <a:ext cx="6965245" cy="883226"/>
          </a:xfrm>
        </p:spPr>
        <p:txBody>
          <a:bodyPr>
            <a:normAutofit fontScale="90000"/>
          </a:bodyPr>
          <a:lstStyle/>
          <a:p>
            <a:pPr algn="ctr"/>
            <a:br>
              <a:rPr lang="ru-RU" sz="1800" b="1" dirty="0"/>
            </a:br>
            <a:r>
              <a:rPr lang="ru-RU" sz="2000" b="1" dirty="0"/>
              <a:t>СТРУКТУРА ДОХОДОВ БЮДЖЕТА МУНИЦИПАЛЬНОГО ОБРАЗОВАНИЯ «МИРНОВСКОЕ СЕЛЬСКОЕ ПОСЕЛЕНИЕ» В </a:t>
            </a:r>
            <a:r>
              <a:rPr lang="ru-RU" sz="2000" b="1" dirty="0">
                <a:latin typeface="Book Antiqua" pitchFamily="18" charset="0"/>
              </a:rPr>
              <a:t>202</a:t>
            </a:r>
            <a:r>
              <a:rPr lang="en-US" sz="2000" b="1" dirty="0">
                <a:latin typeface="Book Antiqua" pitchFamily="18" charset="0"/>
              </a:rPr>
              <a:t>3</a:t>
            </a:r>
            <a:r>
              <a:rPr lang="ru-RU" sz="2000" b="1" dirty="0">
                <a:latin typeface="Book Antiqua" pitchFamily="18" charset="0"/>
              </a:rPr>
              <a:t>-202</a:t>
            </a:r>
            <a:r>
              <a:rPr lang="en-US" sz="2000" b="1" dirty="0">
                <a:latin typeface="Book Antiqua" pitchFamily="18" charset="0"/>
              </a:rPr>
              <a:t>4</a:t>
            </a:r>
            <a:r>
              <a:rPr lang="ru-RU" sz="2000" b="1" dirty="0"/>
              <a:t> ГОДАХ, %</a:t>
            </a:r>
            <a:br>
              <a:rPr lang="ru-RU" sz="2200" b="1" dirty="0"/>
            </a:br>
            <a:endParaRPr lang="ru-RU" sz="2200" dirty="0"/>
          </a:p>
        </p:txBody>
      </p:sp>
      <p:graphicFrame>
        <p:nvGraphicFramePr>
          <p:cNvPr id="8" name="Объект 7"/>
          <p:cNvGraphicFramePr>
            <a:graphicFrameLocks noGrp="1"/>
          </p:cNvGraphicFramePr>
          <p:nvPr>
            <p:ph sz="half" idx="1"/>
            <p:extLst>
              <p:ext uri="{D42A27DB-BD31-4B8C-83A1-F6EECF244321}">
                <p14:modId xmlns:p14="http://schemas.microsoft.com/office/powerpoint/2010/main" val="3086136315"/>
              </p:ext>
            </p:extLst>
          </p:nvPr>
        </p:nvGraphicFramePr>
        <p:xfrm>
          <a:off x="755576" y="1772816"/>
          <a:ext cx="3743399" cy="45365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Объект 5"/>
          <p:cNvGraphicFramePr>
            <a:graphicFrameLocks noGrp="1"/>
          </p:cNvGraphicFramePr>
          <p:nvPr>
            <p:ph sz="half" idx="2"/>
            <p:extLst>
              <p:ext uri="{D42A27DB-BD31-4B8C-83A1-F6EECF244321}">
                <p14:modId xmlns:p14="http://schemas.microsoft.com/office/powerpoint/2010/main" val="1179611402"/>
              </p:ext>
            </p:extLst>
          </p:nvPr>
        </p:nvGraphicFramePr>
        <p:xfrm>
          <a:off x="4664074" y="1773238"/>
          <a:ext cx="3724349" cy="4536082"/>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3" y="0"/>
            <a:ext cx="66436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915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548681"/>
            <a:ext cx="7704855" cy="1008112"/>
          </a:xfrm>
        </p:spPr>
        <p:txBody>
          <a:bodyPr>
            <a:normAutofit/>
          </a:bodyPr>
          <a:lstStyle/>
          <a:p>
            <a:pPr algn="ctr"/>
            <a:r>
              <a:rPr lang="ru-RU" sz="2000" b="1" dirty="0"/>
              <a:t>ДИНАМИКА ПОСТУПЛЕНИЙ НАЛОГОВЫХ И НЕНАЛОГОВЫХ ДОХОДОВ МЕСТНОГО БЮДЖЕТА, </a:t>
            </a:r>
            <a:br>
              <a:rPr lang="ru-RU" sz="2000" b="1" dirty="0"/>
            </a:br>
            <a:r>
              <a:rPr lang="ru-RU" sz="2000" b="1" dirty="0"/>
              <a:t>тыс. рублей</a:t>
            </a:r>
            <a:endParaRPr lang="ru-RU" sz="2000" dirty="0"/>
          </a:p>
        </p:txBody>
      </p:sp>
      <p:graphicFrame>
        <p:nvGraphicFramePr>
          <p:cNvPr id="3" name="Диаграмма 2"/>
          <p:cNvGraphicFramePr/>
          <p:nvPr>
            <p:extLst>
              <p:ext uri="{D42A27DB-BD31-4B8C-83A1-F6EECF244321}">
                <p14:modId xmlns:p14="http://schemas.microsoft.com/office/powerpoint/2010/main" val="2985130029"/>
              </p:ext>
            </p:extLst>
          </p:nvPr>
        </p:nvGraphicFramePr>
        <p:xfrm>
          <a:off x="683568" y="1628800"/>
          <a:ext cx="7776864" cy="468052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4" y="0"/>
            <a:ext cx="959966" cy="84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961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571481"/>
            <a:ext cx="7715303" cy="1428760"/>
          </a:xfrm>
        </p:spPr>
        <p:txBody>
          <a:bodyPr>
            <a:normAutofit fontScale="90000"/>
          </a:bodyPr>
          <a:lstStyle/>
          <a:p>
            <a:pPr algn="ctr"/>
            <a:br>
              <a:rPr lang="ru-RU" sz="2000" b="1" dirty="0"/>
            </a:br>
            <a:br>
              <a:rPr lang="ru-RU" sz="2000" b="1" dirty="0"/>
            </a:br>
            <a:r>
              <a:rPr lang="ru-RU" sz="2000" b="1" dirty="0"/>
              <a:t>ДОХОДНЫЕ ИСТОЧНИКИ БЮДЖЕТА  МУНИЦИПАЛЬНОГО ОБРАЗОВАНИЯ «МИРНОВСКОЕ СЕЛЬСКОЕ ПОСЕЛЕНИЕ» В </a:t>
            </a:r>
            <a:r>
              <a:rPr lang="ru-RU" sz="2000" b="1" dirty="0">
                <a:latin typeface="Book Antiqua" pitchFamily="18" charset="0"/>
              </a:rPr>
              <a:t>202</a:t>
            </a:r>
            <a:r>
              <a:rPr lang="en-US" sz="2000" b="1" dirty="0">
                <a:latin typeface="Book Antiqua" pitchFamily="18" charset="0"/>
              </a:rPr>
              <a:t>4</a:t>
            </a:r>
            <a:r>
              <a:rPr lang="ru-RU" sz="2000" b="1" dirty="0"/>
              <a:t>ГОДУ</a:t>
            </a:r>
            <a:br>
              <a:rPr lang="ru-RU" b="1" dirty="0"/>
            </a:br>
            <a:endParaRPr lang="ru-RU" dirty="0"/>
          </a:p>
        </p:txBody>
      </p:sp>
      <p:sp>
        <p:nvSpPr>
          <p:cNvPr id="3" name="Текст 2"/>
          <p:cNvSpPr>
            <a:spLocks noGrp="1"/>
          </p:cNvSpPr>
          <p:nvPr>
            <p:ph type="body" idx="1"/>
          </p:nvPr>
        </p:nvSpPr>
        <p:spPr>
          <a:xfrm>
            <a:off x="714349" y="1571612"/>
            <a:ext cx="7715304" cy="4714908"/>
          </a:xfrm>
        </p:spPr>
        <p:style>
          <a:lnRef idx="1">
            <a:schemeClr val="dk1"/>
          </a:lnRef>
          <a:fillRef idx="2">
            <a:schemeClr val="dk1"/>
          </a:fillRef>
          <a:effectRef idx="1">
            <a:schemeClr val="dk1"/>
          </a:effectRef>
          <a:fontRef idx="minor">
            <a:schemeClr val="dk1"/>
          </a:fontRef>
        </p:style>
        <p:txBody>
          <a:bodyPr>
            <a:normAutofit/>
          </a:bodyPr>
          <a:lstStyle/>
          <a:p>
            <a:pPr algn="l">
              <a:spcBef>
                <a:spcPts val="0"/>
              </a:spcBef>
              <a:buFontTx/>
              <a:buChar char="-"/>
            </a:pPr>
            <a:r>
              <a:rPr lang="ru-RU" dirty="0">
                <a:solidFill>
                  <a:schemeClr val="accent2"/>
                </a:solidFill>
                <a:latin typeface="+mj-lt"/>
              </a:rPr>
              <a:t> </a:t>
            </a:r>
            <a:r>
              <a:rPr lang="ru-RU"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налог на доходы физических лиц –  </a:t>
            </a:r>
            <a:r>
              <a:rPr lang="en-US"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47771,8</a:t>
            </a:r>
            <a:r>
              <a:rPr lang="ru-RU"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тыс. рублей;</a:t>
            </a:r>
          </a:p>
          <a:p>
            <a:pPr algn="l">
              <a:spcBef>
                <a:spcPts val="0"/>
              </a:spcBef>
            </a:pPr>
            <a:br>
              <a:rPr lang="ru-RU"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br>
            <a:r>
              <a:rPr lang="ru-RU"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налог на имущество физических лиц – </a:t>
            </a:r>
            <a:r>
              <a:rPr lang="en-US"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3880,8</a:t>
            </a:r>
            <a:r>
              <a:rPr lang="ru-RU"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тыс. рублей;</a:t>
            </a:r>
          </a:p>
          <a:p>
            <a:pPr algn="l">
              <a:spcBef>
                <a:spcPts val="0"/>
              </a:spcBef>
            </a:pPr>
            <a:br>
              <a:rPr lang="ru-RU"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br>
            <a:r>
              <a:rPr lang="ru-RU"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земельный налог – </a:t>
            </a:r>
            <a:r>
              <a:rPr lang="en-US"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37874,1</a:t>
            </a:r>
            <a:r>
              <a:rPr lang="ru-RU"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тыс. рублей;</a:t>
            </a:r>
          </a:p>
          <a:p>
            <a:pPr algn="l">
              <a:spcBef>
                <a:spcPts val="0"/>
              </a:spcBef>
            </a:pPr>
            <a:br>
              <a:rPr lang="ru-RU"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br>
            <a:r>
              <a:rPr lang="ru-RU"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доходы от использования имущества – </a:t>
            </a:r>
            <a:r>
              <a:rPr lang="en-US"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643,3</a:t>
            </a:r>
            <a:r>
              <a:rPr lang="ru-RU"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тыс. рублей;</a:t>
            </a:r>
          </a:p>
          <a:p>
            <a:pPr algn="l">
              <a:spcBef>
                <a:spcPts val="0"/>
              </a:spcBef>
            </a:pPr>
            <a:endParaRPr lang="ru-RU"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marL="285750" indent="-285750" algn="l">
              <a:spcBef>
                <a:spcPts val="0"/>
              </a:spcBef>
              <a:buFontTx/>
              <a:buChar char="-"/>
            </a:pPr>
            <a:r>
              <a:rPr lang="ru-RU"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ДОХОДЫ ОТ ОКАЗАНИЯ ПЛАТНЫХ УСЛУГ И КОМПЕНСАЦИИ ЗАТРАТ ГОСУДАРСТВА – </a:t>
            </a:r>
            <a:r>
              <a:rPr lang="en-US"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5,2</a:t>
            </a:r>
            <a:r>
              <a:rPr lang="ru-RU"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ТЫС.РУБ;</a:t>
            </a:r>
          </a:p>
          <a:p>
            <a:pPr marL="285750" indent="-285750" algn="l">
              <a:spcBef>
                <a:spcPts val="0"/>
              </a:spcBef>
              <a:buFontTx/>
              <a:buChar char="-"/>
            </a:pPr>
            <a:endParaRPr lang="ru-RU"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marL="285750" indent="-285750" algn="l">
              <a:spcBef>
                <a:spcPts val="0"/>
              </a:spcBef>
              <a:buFontTx/>
              <a:buChar char="-"/>
            </a:pPr>
            <a:r>
              <a:rPr lang="ru-RU"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ДОХОДЫ ОТ ПРОДАЖИ МАТЕРИАЛЬНЫХ И НЕМАТЕРИАЛЬНЫХ АКТИВОВ – </a:t>
            </a:r>
            <a:r>
              <a:rPr lang="en-US"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26,6</a:t>
            </a:r>
            <a:r>
              <a:rPr lang="ru-RU"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ТЫС.РУБ.</a:t>
            </a:r>
          </a:p>
          <a:p>
            <a:pPr algn="l">
              <a:spcBef>
                <a:spcPts val="0"/>
              </a:spcBef>
            </a:pPr>
            <a:endParaRPr lang="ru-RU"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6436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571481"/>
            <a:ext cx="6965245" cy="928694"/>
          </a:xfrm>
        </p:spPr>
        <p:txBody>
          <a:bodyPr>
            <a:normAutofit/>
          </a:bodyPr>
          <a:lstStyle/>
          <a:p>
            <a:pPr algn="ctr"/>
            <a:r>
              <a:rPr lang="ru-RU" sz="2000" b="1" dirty="0"/>
              <a:t>СТРУКТУРА НАЛОГОВЫХ И НЕНАЛОГОВЫХ ДОХОДОВ МЕСТНОГО БЮДЖЕТА ЗА </a:t>
            </a:r>
            <a:r>
              <a:rPr lang="ru-RU" sz="2000" b="1" dirty="0">
                <a:latin typeface="Book Antiqua" pitchFamily="18" charset="0"/>
              </a:rPr>
              <a:t>202</a:t>
            </a:r>
            <a:r>
              <a:rPr lang="en-US" sz="2000" b="1" dirty="0">
                <a:latin typeface="Book Antiqua" pitchFamily="18" charset="0"/>
              </a:rPr>
              <a:t>4</a:t>
            </a:r>
            <a:r>
              <a:rPr lang="ru-RU" sz="2000" b="1" dirty="0"/>
              <a:t>ГОД, %</a:t>
            </a:r>
          </a:p>
        </p:txBody>
      </p:sp>
      <p:graphicFrame>
        <p:nvGraphicFramePr>
          <p:cNvPr id="3" name="Диаграмма 2"/>
          <p:cNvGraphicFramePr/>
          <p:nvPr>
            <p:extLst>
              <p:ext uri="{D42A27DB-BD31-4B8C-83A1-F6EECF244321}">
                <p14:modId xmlns:p14="http://schemas.microsoft.com/office/powerpoint/2010/main" val="2917272101"/>
              </p:ext>
            </p:extLst>
          </p:nvPr>
        </p:nvGraphicFramePr>
        <p:xfrm>
          <a:off x="1763688" y="1484784"/>
          <a:ext cx="5672158" cy="5214974"/>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99592" cy="79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000" b="1" dirty="0"/>
              <a:t>ДИНАМИКА БЕЗВОЗМЕЗДНЫХ ПОСТУПЛЕНИЙ ОТ ДРУГИХ БЮДЖЕТОВ В БЮДЖЕТ МУНИЦИПАЛЬНОГО ОБРАЗОВАНИЯ «МИРНОВСКОЕ СЕЛЬСКОЕ ПОСЕЛЕНИЕ» ЗА </a:t>
            </a:r>
            <a:r>
              <a:rPr lang="ru-RU" sz="2000" b="1" dirty="0">
                <a:latin typeface="Book Antiqua" pitchFamily="18" charset="0"/>
              </a:rPr>
              <a:t>202</a:t>
            </a:r>
            <a:r>
              <a:rPr lang="en-US" sz="2000" b="1" dirty="0">
                <a:latin typeface="Book Antiqua" pitchFamily="18" charset="0"/>
              </a:rPr>
              <a:t>3</a:t>
            </a:r>
            <a:r>
              <a:rPr lang="ru-RU" sz="2000" b="1" dirty="0">
                <a:latin typeface="Book Antiqua" pitchFamily="18" charset="0"/>
              </a:rPr>
              <a:t> – 202</a:t>
            </a:r>
            <a:r>
              <a:rPr lang="en-US" sz="2000" b="1" dirty="0">
                <a:latin typeface="Book Antiqua" pitchFamily="18" charset="0"/>
              </a:rPr>
              <a:t>4</a:t>
            </a:r>
            <a:br>
              <a:rPr lang="ru-RU" sz="2000" b="1" dirty="0">
                <a:latin typeface="Book Antiqua" pitchFamily="18" charset="0"/>
              </a:rPr>
            </a:br>
            <a:r>
              <a:rPr lang="ru-RU" sz="2000" b="1" dirty="0"/>
              <a:t> ГОДЫ, тыс. рублей</a:t>
            </a:r>
            <a:br>
              <a:rPr lang="ru-RU" sz="2000" dirty="0"/>
            </a:br>
            <a:endParaRPr lang="ru-RU" sz="2000" dirty="0"/>
          </a:p>
        </p:txBody>
      </p:sp>
      <p:graphicFrame>
        <p:nvGraphicFramePr>
          <p:cNvPr id="3" name="Диаграмма 2"/>
          <p:cNvGraphicFramePr/>
          <p:nvPr>
            <p:extLst>
              <p:ext uri="{D42A27DB-BD31-4B8C-83A1-F6EECF244321}">
                <p14:modId xmlns:p14="http://schemas.microsoft.com/office/powerpoint/2010/main" val="137708716"/>
              </p:ext>
            </p:extLst>
          </p:nvPr>
        </p:nvGraphicFramePr>
        <p:xfrm>
          <a:off x="571472" y="1857364"/>
          <a:ext cx="7715304" cy="4500594"/>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67544" cy="41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1734614687"/>
              </p:ext>
            </p:extLst>
          </p:nvPr>
        </p:nvGraphicFramePr>
        <p:xfrm>
          <a:off x="755577" y="548680"/>
          <a:ext cx="7704856"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4721"/>
            <a:ext cx="755576" cy="66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96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548681"/>
            <a:ext cx="7632847" cy="1022931"/>
          </a:xfrm>
        </p:spPr>
        <p:txBody>
          <a:bodyPr>
            <a:noAutofit/>
          </a:bodyPr>
          <a:lstStyle/>
          <a:p>
            <a:pPr algn="ctr"/>
            <a:br>
              <a:rPr lang="ru-RU" sz="1800" b="1" dirty="0"/>
            </a:br>
            <a:r>
              <a:rPr lang="ru-RU" sz="1800" b="1" dirty="0"/>
              <a:t>ДИНАМИКА РАСХОДОВ МЕСТНОГО БЮДЖЕТА МИРНОВСКОЕ СЕЛЬСКОЕ ПОСЕЛЕНИЕ ЗА </a:t>
            </a:r>
            <a:r>
              <a:rPr lang="ru-RU" sz="1800" b="1" dirty="0">
                <a:latin typeface="Book Antiqua" pitchFamily="18" charset="0"/>
                <a:ea typeface="BatangChe" pitchFamily="49" charset="-127"/>
              </a:rPr>
              <a:t>202</a:t>
            </a:r>
            <a:r>
              <a:rPr lang="en-US" sz="1800" b="1" dirty="0">
                <a:latin typeface="Book Antiqua" pitchFamily="18" charset="0"/>
                <a:ea typeface="BatangChe" pitchFamily="49" charset="-127"/>
              </a:rPr>
              <a:t>3</a:t>
            </a:r>
            <a:r>
              <a:rPr lang="ru-RU" sz="1800" b="1" dirty="0">
                <a:latin typeface="Book Antiqua" pitchFamily="18" charset="0"/>
                <a:ea typeface="BatangChe" pitchFamily="49" charset="-127"/>
              </a:rPr>
              <a:t>-202</a:t>
            </a:r>
            <a:r>
              <a:rPr lang="en-US" sz="1800" b="1" dirty="0">
                <a:latin typeface="Book Antiqua" pitchFamily="18" charset="0"/>
                <a:ea typeface="BatangChe" pitchFamily="49" charset="-127"/>
              </a:rPr>
              <a:t>4</a:t>
            </a:r>
            <a:r>
              <a:rPr lang="ru-RU" sz="1800" b="1" dirty="0"/>
              <a:t> ГОДЫ, тыс. рублей </a:t>
            </a:r>
            <a:br>
              <a:rPr lang="ru-RU" sz="1800" dirty="0"/>
            </a:br>
            <a:endParaRPr lang="ru-RU" sz="1800" b="1" dirty="0"/>
          </a:p>
        </p:txBody>
      </p:sp>
      <p:graphicFrame>
        <p:nvGraphicFramePr>
          <p:cNvPr id="5" name="Диаграмма 4"/>
          <p:cNvGraphicFramePr/>
          <p:nvPr>
            <p:extLst>
              <p:ext uri="{D42A27DB-BD31-4B8C-83A1-F6EECF244321}">
                <p14:modId xmlns:p14="http://schemas.microsoft.com/office/powerpoint/2010/main" val="2276248223"/>
              </p:ext>
            </p:extLst>
          </p:nvPr>
        </p:nvGraphicFramePr>
        <p:xfrm>
          <a:off x="714348" y="1397000"/>
          <a:ext cx="7715304" cy="488952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39" y="4192"/>
            <a:ext cx="66436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0686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571480"/>
            <a:ext cx="7715303" cy="5715040"/>
          </a:xfrm>
        </p:spPr>
        <p:txBody>
          <a:bodyPr anchor="t">
            <a:normAutofit/>
          </a:bodyPr>
          <a:lstStyle/>
          <a:p>
            <a:pPr algn="ctr"/>
            <a:r>
              <a:rPr lang="ru-RU" sz="1800" b="1" dirty="0"/>
              <a:t>СТРУКТУРА РАСХОДОВ МЕСТНОГО БЮДЖЕТА МИРНОВСКОГО СЕЛЬСКОГО ПОСЕЛЕНИЯ ПО ОТРАСЛЯМ </a:t>
            </a:r>
            <a:br>
              <a:rPr lang="ru-RU" sz="1800" b="1" dirty="0"/>
            </a:br>
            <a:r>
              <a:rPr lang="ru-RU" sz="1800" b="1" dirty="0"/>
              <a:t>В </a:t>
            </a:r>
            <a:r>
              <a:rPr lang="ru-RU" sz="1800" b="1" dirty="0">
                <a:latin typeface="Book Antiqua" pitchFamily="18" charset="0"/>
                <a:ea typeface="BatangChe" pitchFamily="49" charset="-127"/>
              </a:rPr>
              <a:t>202</a:t>
            </a:r>
            <a:r>
              <a:rPr lang="en-US" sz="1800" b="1" dirty="0">
                <a:latin typeface="Book Antiqua" pitchFamily="18" charset="0"/>
                <a:ea typeface="BatangChe" pitchFamily="49" charset="-127"/>
              </a:rPr>
              <a:t>4</a:t>
            </a:r>
            <a:r>
              <a:rPr lang="ru-RU" sz="1800" b="1" dirty="0"/>
              <a:t> ГОДУ, %</a:t>
            </a:r>
          </a:p>
        </p:txBody>
      </p:sp>
      <p:graphicFrame>
        <p:nvGraphicFramePr>
          <p:cNvPr id="4" name="Диаграмма 3"/>
          <p:cNvGraphicFramePr/>
          <p:nvPr>
            <p:extLst>
              <p:ext uri="{D42A27DB-BD31-4B8C-83A1-F6EECF244321}">
                <p14:modId xmlns:p14="http://schemas.microsoft.com/office/powerpoint/2010/main" val="1690929435"/>
              </p:ext>
            </p:extLst>
          </p:nvPr>
        </p:nvGraphicFramePr>
        <p:xfrm>
          <a:off x="714348" y="1323974"/>
          <a:ext cx="7715304" cy="4962545"/>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0"/>
            <a:ext cx="66436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9" y="571480"/>
            <a:ext cx="7715304" cy="5715040"/>
          </a:xfrm>
        </p:spPr>
        <p:txBody>
          <a:bodyPr>
            <a:noAutofit/>
          </a:bodyPr>
          <a:lstStyle/>
          <a:p>
            <a:pPr algn="l"/>
            <a:br>
              <a:rPr lang="ru-RU" sz="2400" b="1" dirty="0">
                <a:solidFill>
                  <a:srgbClr val="C00000"/>
                </a:solidFill>
              </a:rPr>
            </a:br>
            <a:r>
              <a:rPr lang="ru-RU" sz="2400" b="1" dirty="0">
                <a:solidFill>
                  <a:srgbClr val="C00000"/>
                </a:solidFill>
              </a:rPr>
              <a:t>    </a:t>
            </a:r>
            <a:r>
              <a:rPr lang="ru-RU" sz="2400" b="1" dirty="0">
                <a:solidFill>
                  <a:srgbClr val="C00000"/>
                </a:solidFill>
                <a:latin typeface="Times New Roman" pitchFamily="18" charset="0"/>
                <a:cs typeface="Times New Roman" pitchFamily="18" charset="0"/>
              </a:rPr>
              <a:t>«Бюджет для граждан» </a:t>
            </a:r>
            <a:r>
              <a:rPr lang="ru-RU" sz="2400" b="1" dirty="0">
                <a:latin typeface="Times New Roman" pitchFamily="18" charset="0"/>
                <a:cs typeface="Times New Roman" pitchFamily="18" charset="0"/>
              </a:rPr>
              <a:t>- </a:t>
            </a:r>
            <a:r>
              <a:rPr lang="ru-RU" sz="2400" dirty="0">
                <a:latin typeface="Times New Roman" pitchFamily="18" charset="0"/>
                <a:cs typeface="Times New Roman" pitchFamily="18" charset="0"/>
              </a:rPr>
              <a:t>упрощённая версия бюджетного документа, которая использует неформальный язык и доступные форматы, чтобы облегчить гражданам понимание бюджета, объяснить им планы и действия муниципальной власти, показать формы возможного взаимодействия по вопросам расходования общественных финансов</a:t>
            </a:r>
            <a:br>
              <a:rPr lang="ru-RU" sz="2400" dirty="0"/>
            </a:br>
            <a:r>
              <a:rPr lang="ru-RU" sz="2400" dirty="0"/>
              <a:t>    </a:t>
            </a:r>
            <a:r>
              <a:rPr lang="ru-RU" sz="2400" b="1" dirty="0">
                <a:solidFill>
                  <a:srgbClr val="C00000"/>
                </a:solidFill>
                <a:latin typeface="Times New Roman" pitchFamily="18" charset="0"/>
                <a:cs typeface="Times New Roman" pitchFamily="18" charset="0"/>
              </a:rPr>
              <a:t>«Бюджет для граждан»</a:t>
            </a:r>
            <a:r>
              <a:rPr lang="ru-RU" sz="2400" b="1" dirty="0">
                <a:solidFill>
                  <a:srgbClr val="002060"/>
                </a:solidFill>
                <a:latin typeface="Times New Roman" pitchFamily="18" charset="0"/>
                <a:cs typeface="Times New Roman" pitchFamily="18" charset="0"/>
              </a:rPr>
              <a:t> </a:t>
            </a:r>
            <a:r>
              <a:rPr lang="ru-RU" sz="2400" dirty="0">
                <a:latin typeface="Times New Roman" pitchFamily="18" charset="0"/>
                <a:cs typeface="Times New Roman" pitchFamily="18" charset="0"/>
              </a:rPr>
              <a:t>- информационный ресурс, содержащий основные положения проекта бюджета  (решения о бюджете, о его исполнении за отчётный финансовый год) муниципального образования «</a:t>
            </a:r>
            <a:r>
              <a:rPr lang="ru-RU" sz="2400" dirty="0" err="1">
                <a:latin typeface="Times New Roman" pitchFamily="18" charset="0"/>
                <a:cs typeface="Times New Roman" pitchFamily="18" charset="0"/>
              </a:rPr>
              <a:t>Мирновское</a:t>
            </a:r>
            <a:r>
              <a:rPr lang="ru-RU" sz="2400" dirty="0">
                <a:latin typeface="Times New Roman" pitchFamily="18" charset="0"/>
                <a:cs typeface="Times New Roman" pitchFamily="18" charset="0"/>
              </a:rPr>
              <a:t> сельское поселение» </a:t>
            </a:r>
            <a:r>
              <a:rPr lang="ru-RU" sz="2400" dirty="0" err="1">
                <a:latin typeface="Times New Roman" pitchFamily="18" charset="0"/>
                <a:cs typeface="Times New Roman" pitchFamily="18" charset="0"/>
              </a:rPr>
              <a:t>Чердаклинского</a:t>
            </a:r>
            <a:r>
              <a:rPr lang="ru-RU" sz="2400" dirty="0">
                <a:latin typeface="Times New Roman" pitchFamily="18" charset="0"/>
                <a:cs typeface="Times New Roman" pitchFamily="18" charset="0"/>
              </a:rPr>
              <a:t> района Ульяновской области в форме, доступной для широкого круга заинтересованных пользователей. </a:t>
            </a:r>
            <a:br>
              <a:rPr lang="ru-RU" sz="2000" dirty="0">
                <a:solidFill>
                  <a:srgbClr val="002060"/>
                </a:solidFill>
                <a:latin typeface="Times New Roman" pitchFamily="18" charset="0"/>
                <a:cs typeface="Times New Roman" pitchFamily="18" charset="0"/>
              </a:rPr>
            </a:br>
            <a:endParaRPr lang="ru-RU" sz="2000"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39552" cy="47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548680"/>
            <a:ext cx="7776863" cy="5760640"/>
          </a:xfrm>
        </p:spPr>
        <p:txBody>
          <a:bodyPr anchor="t">
            <a:normAutofit/>
          </a:bodyPr>
          <a:lstStyle/>
          <a:p>
            <a:pPr algn="ctr"/>
            <a:r>
              <a:rPr lang="ru-RU" sz="1800" b="1" dirty="0"/>
              <a:t>СТРУКТУРА РАСХОДОВ МЕСТНОГО БЮДЖЕТА МИРНОВСКОГО СЕЛЬСКОГО ПОСЕЛЕНИЯ ПО ВИДАМ РАСХОДОВ В </a:t>
            </a:r>
            <a:r>
              <a:rPr lang="ru-RU" sz="1800" b="1" dirty="0">
                <a:latin typeface="Times New Roman" pitchFamily="18" charset="0"/>
                <a:cs typeface="Times New Roman" pitchFamily="18" charset="0"/>
              </a:rPr>
              <a:t>202</a:t>
            </a:r>
            <a:r>
              <a:rPr lang="en-US" sz="1800" b="1" dirty="0">
                <a:latin typeface="Times New Roman" pitchFamily="18" charset="0"/>
                <a:cs typeface="Times New Roman" pitchFamily="18" charset="0"/>
              </a:rPr>
              <a:t>4</a:t>
            </a:r>
            <a:r>
              <a:rPr lang="ru-RU" sz="1800" b="1" dirty="0"/>
              <a:t> ГОДУ, %</a:t>
            </a:r>
          </a:p>
        </p:txBody>
      </p:sp>
      <p:graphicFrame>
        <p:nvGraphicFramePr>
          <p:cNvPr id="3" name="Диаграмма 2"/>
          <p:cNvGraphicFramePr/>
          <p:nvPr>
            <p:extLst>
              <p:ext uri="{D42A27DB-BD31-4B8C-83A1-F6EECF244321}">
                <p14:modId xmlns:p14="http://schemas.microsoft.com/office/powerpoint/2010/main" val="3199214967"/>
              </p:ext>
            </p:extLst>
          </p:nvPr>
        </p:nvGraphicFramePr>
        <p:xfrm>
          <a:off x="-2052736" y="980728"/>
          <a:ext cx="11593288" cy="6264696"/>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7584" cy="72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3559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817583"/>
            <a:ext cx="6965245" cy="667201"/>
          </a:xfrm>
        </p:spPr>
        <p:txBody>
          <a:bodyPr>
            <a:normAutofit fontScale="90000"/>
          </a:bodyPr>
          <a:lstStyle/>
          <a:p>
            <a:pPr algn="ctr"/>
            <a:r>
              <a:rPr lang="ru-RU" sz="2400" b="1" dirty="0"/>
              <a:t>Основная часть денежных средств в </a:t>
            </a:r>
            <a:r>
              <a:rPr lang="ru-RU" sz="2400" b="1" dirty="0">
                <a:latin typeface="Book Antiqua" pitchFamily="18" charset="0"/>
              </a:rPr>
              <a:t>2024</a:t>
            </a:r>
            <a:r>
              <a:rPr lang="ru-RU" sz="2400" b="1" dirty="0"/>
              <a:t> году направлена на</a:t>
            </a:r>
            <a:endParaRPr lang="ru-RU" sz="2400" dirty="0"/>
          </a:p>
        </p:txBody>
      </p:sp>
      <p:graphicFrame>
        <p:nvGraphicFramePr>
          <p:cNvPr id="7" name="Содержимое 3"/>
          <p:cNvGraphicFramePr>
            <a:graphicFrameLocks/>
          </p:cNvGraphicFramePr>
          <p:nvPr>
            <p:extLst>
              <p:ext uri="{D42A27DB-BD31-4B8C-83A1-F6EECF244321}">
                <p14:modId xmlns:p14="http://schemas.microsoft.com/office/powerpoint/2010/main" val="3233994662"/>
              </p:ext>
            </p:extLst>
          </p:nvPr>
        </p:nvGraphicFramePr>
        <p:xfrm>
          <a:off x="683568" y="1484785"/>
          <a:ext cx="7776864" cy="4839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755576" cy="66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688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6060" y="0"/>
            <a:ext cx="7429499" cy="1268760"/>
          </a:xfrm>
        </p:spPr>
        <p:txBody>
          <a:bodyPr/>
          <a:lstStyle/>
          <a:p>
            <a:r>
              <a:rPr lang="ru-RU" sz="1600" b="1" cap="none" dirty="0">
                <a:solidFill>
                  <a:prstClr val="black"/>
                </a:solidFill>
                <a:latin typeface="Times New Roman" panose="02020603050405020304" pitchFamily="18" charset="0"/>
                <a:ea typeface="Times New Roman"/>
                <a:cs typeface="Times New Roman" panose="02020603050405020304" pitchFamily="18" charset="0"/>
              </a:rPr>
              <a:t>Муниципальная программа «Пятилетка благоустройства на 2022-2026 годы на территории муниципального образования «</a:t>
            </a:r>
            <a:r>
              <a:rPr lang="ru-RU" sz="1600" b="1" cap="none" dirty="0" err="1">
                <a:solidFill>
                  <a:prstClr val="black"/>
                </a:solidFill>
                <a:latin typeface="Times New Roman" panose="02020603050405020304" pitchFamily="18" charset="0"/>
                <a:ea typeface="Times New Roman"/>
                <a:cs typeface="Times New Roman" panose="02020603050405020304" pitchFamily="18" charset="0"/>
              </a:rPr>
              <a:t>Мирновское</a:t>
            </a:r>
            <a:r>
              <a:rPr lang="ru-RU" sz="1600" b="1" cap="none" dirty="0">
                <a:solidFill>
                  <a:prstClr val="black"/>
                </a:solidFill>
                <a:latin typeface="Times New Roman" panose="02020603050405020304" pitchFamily="18" charset="0"/>
                <a:ea typeface="Times New Roman"/>
                <a:cs typeface="Times New Roman" panose="02020603050405020304" pitchFamily="18" charset="0"/>
              </a:rPr>
              <a:t> сельское поселение» </a:t>
            </a:r>
            <a:r>
              <a:rPr lang="ru-RU" sz="1600" b="1" cap="none" dirty="0" err="1">
                <a:solidFill>
                  <a:prstClr val="black"/>
                </a:solidFill>
                <a:latin typeface="Times New Roman" panose="02020603050405020304" pitchFamily="18" charset="0"/>
                <a:ea typeface="Times New Roman"/>
                <a:cs typeface="Times New Roman" panose="02020603050405020304" pitchFamily="18" charset="0"/>
              </a:rPr>
              <a:t>Чердаклинского</a:t>
            </a:r>
            <a:r>
              <a:rPr lang="ru-RU" sz="1600" b="1" cap="none" dirty="0">
                <a:solidFill>
                  <a:prstClr val="black"/>
                </a:solidFill>
                <a:latin typeface="Times New Roman" panose="02020603050405020304" pitchFamily="18" charset="0"/>
                <a:ea typeface="Times New Roman"/>
                <a:cs typeface="Times New Roman" panose="02020603050405020304" pitchFamily="18" charset="0"/>
              </a:rPr>
              <a:t> района Ульяновской области»</a:t>
            </a:r>
            <a:endParaRPr lang="ru-RU" dirty="0"/>
          </a:p>
        </p:txBody>
      </p:sp>
      <p:sp>
        <p:nvSpPr>
          <p:cNvPr id="3" name="Объект 2"/>
          <p:cNvSpPr>
            <a:spLocks noGrp="1"/>
          </p:cNvSpPr>
          <p:nvPr>
            <p:ph idx="1"/>
          </p:nvPr>
        </p:nvSpPr>
        <p:spPr>
          <a:xfrm>
            <a:off x="856060" y="1052736"/>
            <a:ext cx="7429499" cy="4738465"/>
          </a:xfrm>
        </p:spPr>
        <p:txBody>
          <a:bodyPr/>
          <a:lstStyle/>
          <a:p>
            <a:r>
              <a:rPr lang="ru-RU" i="1" dirty="0">
                <a:solidFill>
                  <a:srgbClr val="FFFF00"/>
                </a:solidFill>
              </a:rPr>
              <a:t>Устройство тротуара и ограждения около школы в </a:t>
            </a:r>
            <a:r>
              <a:rPr lang="ru-RU" i="1" dirty="0" err="1">
                <a:solidFill>
                  <a:srgbClr val="FFFF00"/>
                </a:solidFill>
              </a:rPr>
              <a:t>с.Архангельское</a:t>
            </a:r>
            <a:endParaRPr lang="ru-RU" i="1" dirty="0">
              <a:solidFill>
                <a:srgbClr val="FFFF00"/>
              </a:solidFill>
            </a:endParaRPr>
          </a:p>
          <a:p>
            <a:endParaRPr lang="ru-RU" i="1" dirty="0">
              <a:solidFill>
                <a:srgbClr val="FFFF00"/>
              </a:solidFill>
            </a:endParaRPr>
          </a:p>
        </p:txBody>
      </p:sp>
      <p:pic>
        <p:nvPicPr>
          <p:cNvPr id="6" name="Рисунок 5"/>
          <p:cNvPicPr>
            <a:picLocks noChangeAspect="1"/>
          </p:cNvPicPr>
          <p:nvPr/>
        </p:nvPicPr>
        <p:blipFill>
          <a:blip r:embed="rId2"/>
          <a:stretch>
            <a:fillRect/>
          </a:stretch>
        </p:blipFill>
        <p:spPr>
          <a:xfrm>
            <a:off x="4985397" y="1597498"/>
            <a:ext cx="4138431" cy="5246439"/>
          </a:xfrm>
          <a:prstGeom prst="rect">
            <a:avLst/>
          </a:prstGeom>
        </p:spPr>
      </p:pic>
      <p:pic>
        <p:nvPicPr>
          <p:cNvPr id="7" name="Рисунок 6"/>
          <p:cNvPicPr>
            <a:picLocks noChangeAspect="1"/>
          </p:cNvPicPr>
          <p:nvPr/>
        </p:nvPicPr>
        <p:blipFill>
          <a:blip r:embed="rId3"/>
          <a:stretch>
            <a:fillRect/>
          </a:stretch>
        </p:blipFill>
        <p:spPr>
          <a:xfrm>
            <a:off x="107504" y="1902590"/>
            <a:ext cx="4877893" cy="2495440"/>
          </a:xfrm>
          <a:prstGeom prst="rect">
            <a:avLst/>
          </a:prstGeom>
        </p:spPr>
      </p:pic>
      <p:pic>
        <p:nvPicPr>
          <p:cNvPr id="8" name="Рисунок 7"/>
          <p:cNvPicPr>
            <a:picLocks noChangeAspect="1"/>
          </p:cNvPicPr>
          <p:nvPr/>
        </p:nvPicPr>
        <p:blipFill>
          <a:blip r:embed="rId4"/>
          <a:stretch>
            <a:fillRect/>
          </a:stretch>
        </p:blipFill>
        <p:spPr>
          <a:xfrm>
            <a:off x="107504" y="4381609"/>
            <a:ext cx="4855627" cy="2476392"/>
          </a:xfrm>
          <a:prstGeom prst="rect">
            <a:avLst/>
          </a:prstGeom>
        </p:spPr>
      </p:pic>
    </p:spTree>
    <p:extLst>
      <p:ext uri="{BB962C8B-B14F-4D97-AF65-F5344CB8AC3E}">
        <p14:creationId xmlns:p14="http://schemas.microsoft.com/office/powerpoint/2010/main" val="3290645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6060" y="0"/>
            <a:ext cx="7429499" cy="2060848"/>
          </a:xfrm>
        </p:spPr>
        <p:txBody>
          <a:bodyPr>
            <a:normAutofit/>
          </a:bodyPr>
          <a:lstStyle/>
          <a:p>
            <a:pPr algn="ctr"/>
            <a:r>
              <a:rPr lang="ru-RU" sz="2400" dirty="0">
                <a:solidFill>
                  <a:srgbClr val="FFFF00"/>
                </a:solidFill>
                <a:latin typeface="Times New Roman" panose="02020603050405020304" pitchFamily="18" charset="0"/>
                <a:cs typeface="Times New Roman" panose="02020603050405020304" pitchFamily="18" charset="0"/>
              </a:rPr>
              <a:t>Устройство контейнерных площадок в с. Архангельское </a:t>
            </a:r>
          </a:p>
        </p:txBody>
      </p:sp>
      <p:pic>
        <p:nvPicPr>
          <p:cNvPr id="4" name="Объект 3"/>
          <p:cNvPicPr>
            <a:picLocks noGrp="1" noChangeAspect="1"/>
          </p:cNvPicPr>
          <p:nvPr>
            <p:ph idx="1"/>
          </p:nvPr>
        </p:nvPicPr>
        <p:blipFill>
          <a:blip r:embed="rId2"/>
          <a:stretch>
            <a:fillRect/>
          </a:stretch>
        </p:blipFill>
        <p:spPr>
          <a:xfrm>
            <a:off x="2195736" y="1988840"/>
            <a:ext cx="4536504" cy="3528392"/>
          </a:xfrm>
          <a:prstGeom prst="rect">
            <a:avLst/>
          </a:prstGeom>
        </p:spPr>
      </p:pic>
    </p:spTree>
    <p:extLst>
      <p:ext uri="{BB962C8B-B14F-4D97-AF65-F5344CB8AC3E}">
        <p14:creationId xmlns:p14="http://schemas.microsoft.com/office/powerpoint/2010/main" val="3191634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dirty="0">
                <a:solidFill>
                  <a:srgbClr val="FFFF00"/>
                </a:solidFill>
                <a:latin typeface="Times New Roman" panose="02020603050405020304" pitchFamily="18" charset="0"/>
                <a:cs typeface="Times New Roman" panose="02020603050405020304" pitchFamily="18" charset="0"/>
              </a:rPr>
              <a:t>Установили искусственные неровности и знаки на дороги по школьному маршруту в </a:t>
            </a:r>
            <a:r>
              <a:rPr lang="ru-RU" sz="2400" dirty="0" err="1">
                <a:solidFill>
                  <a:srgbClr val="FFFF00"/>
                </a:solidFill>
                <a:latin typeface="Times New Roman" panose="02020603050405020304" pitchFamily="18" charset="0"/>
                <a:cs typeface="Times New Roman" panose="02020603050405020304" pitchFamily="18" charset="0"/>
              </a:rPr>
              <a:t>п.Мирный</a:t>
            </a:r>
            <a:endParaRPr lang="ru-RU" sz="2400" dirty="0">
              <a:solidFill>
                <a:srgbClr val="FFFF00"/>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1422225" y="2249488"/>
            <a:ext cx="6296376" cy="3541712"/>
          </a:xfrm>
          <a:prstGeom prst="rect">
            <a:avLst/>
          </a:prstGeom>
        </p:spPr>
      </p:pic>
    </p:spTree>
    <p:extLst>
      <p:ext uri="{BB962C8B-B14F-4D97-AF65-F5344CB8AC3E}">
        <p14:creationId xmlns:p14="http://schemas.microsoft.com/office/powerpoint/2010/main" val="595260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dirty="0">
                <a:solidFill>
                  <a:srgbClr val="FFFF00"/>
                </a:solidFill>
                <a:latin typeface="Times New Roman" panose="02020603050405020304" pitchFamily="18" charset="0"/>
                <a:cs typeface="Times New Roman" panose="02020603050405020304" pitchFamily="18" charset="0"/>
              </a:rPr>
              <a:t>Текущий ремонт кровли на </a:t>
            </a:r>
            <a:r>
              <a:rPr lang="ru-RU" sz="2400" dirty="0" err="1">
                <a:solidFill>
                  <a:srgbClr val="FFFF00"/>
                </a:solidFill>
                <a:latin typeface="Times New Roman" panose="02020603050405020304" pitchFamily="18" charset="0"/>
                <a:cs typeface="Times New Roman" panose="02020603050405020304" pitchFamily="18" charset="0"/>
              </a:rPr>
              <a:t>сдк</a:t>
            </a:r>
            <a:r>
              <a:rPr lang="ru-RU" sz="2400" dirty="0">
                <a:solidFill>
                  <a:srgbClr val="FFFF00"/>
                </a:solidFill>
                <a:latin typeface="Times New Roman" panose="02020603050405020304" pitchFamily="18" charset="0"/>
                <a:cs typeface="Times New Roman" panose="02020603050405020304" pitchFamily="18" charset="0"/>
              </a:rPr>
              <a:t> в </a:t>
            </a:r>
            <a:r>
              <a:rPr lang="ru-RU" sz="2400" dirty="0" err="1">
                <a:solidFill>
                  <a:srgbClr val="FFFF00"/>
                </a:solidFill>
                <a:latin typeface="Times New Roman" panose="02020603050405020304" pitchFamily="18" charset="0"/>
                <a:cs typeface="Times New Roman" panose="02020603050405020304" pitchFamily="18" charset="0"/>
              </a:rPr>
              <a:t>п.мирный</a:t>
            </a:r>
            <a:r>
              <a:rPr lang="ru-RU" sz="2400" dirty="0">
                <a:solidFill>
                  <a:srgbClr val="FFFF00"/>
                </a:solidFill>
                <a:latin typeface="Times New Roman" panose="02020603050405020304" pitchFamily="18" charset="0"/>
                <a:cs typeface="Times New Roman" panose="02020603050405020304" pitchFamily="18" charset="0"/>
              </a:rPr>
              <a:t> </a:t>
            </a:r>
          </a:p>
        </p:txBody>
      </p:sp>
      <p:pic>
        <p:nvPicPr>
          <p:cNvPr id="4" name="Объект 3"/>
          <p:cNvPicPr>
            <a:picLocks noGrp="1" noChangeAspect="1"/>
          </p:cNvPicPr>
          <p:nvPr>
            <p:ph idx="1"/>
          </p:nvPr>
        </p:nvPicPr>
        <p:blipFill>
          <a:blip r:embed="rId2"/>
          <a:stretch>
            <a:fillRect/>
          </a:stretch>
        </p:blipFill>
        <p:spPr>
          <a:xfrm>
            <a:off x="179512" y="2204864"/>
            <a:ext cx="4176464" cy="3541712"/>
          </a:xfrm>
          <a:prstGeom prst="rect">
            <a:avLst/>
          </a:prstGeom>
        </p:spPr>
      </p:pic>
      <p:pic>
        <p:nvPicPr>
          <p:cNvPr id="5" name="Рисунок 4"/>
          <p:cNvPicPr>
            <a:picLocks noChangeAspect="1"/>
          </p:cNvPicPr>
          <p:nvPr/>
        </p:nvPicPr>
        <p:blipFill>
          <a:blip r:embed="rId3"/>
          <a:stretch>
            <a:fillRect/>
          </a:stretch>
        </p:blipFill>
        <p:spPr>
          <a:xfrm>
            <a:off x="4341250" y="2204864"/>
            <a:ext cx="4623395" cy="3541712"/>
          </a:xfrm>
          <a:prstGeom prst="rect">
            <a:avLst/>
          </a:prstGeom>
        </p:spPr>
      </p:pic>
    </p:spTree>
    <p:extLst>
      <p:ext uri="{BB962C8B-B14F-4D97-AF65-F5344CB8AC3E}">
        <p14:creationId xmlns:p14="http://schemas.microsoft.com/office/powerpoint/2010/main" val="17947848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87624" y="188640"/>
            <a:ext cx="7306295" cy="1800200"/>
          </a:xfrm>
        </p:spPr>
        <p:txBody>
          <a:bodyPr>
            <a:normAutofit/>
          </a:bodyPr>
          <a:lstStyle/>
          <a:p>
            <a:pPr algn="ctr"/>
            <a:r>
              <a:rPr lang="ru-RU" sz="2800" dirty="0">
                <a:solidFill>
                  <a:srgbClr val="FFFF00"/>
                </a:solidFill>
                <a:latin typeface="Arial" panose="020B0604020202020204" pitchFamily="34" charset="0"/>
              </a:rPr>
              <a:t>устройство </a:t>
            </a:r>
            <a:r>
              <a:rPr lang="ru-RU" sz="2800" dirty="0" err="1">
                <a:solidFill>
                  <a:srgbClr val="FFFF00"/>
                </a:solidFill>
                <a:latin typeface="Arial" panose="020B0604020202020204" pitchFamily="34" charset="0"/>
              </a:rPr>
              <a:t>блочно</a:t>
            </a:r>
            <a:r>
              <a:rPr lang="ru-RU" sz="2800" dirty="0">
                <a:solidFill>
                  <a:srgbClr val="FFFF00"/>
                </a:solidFill>
                <a:latin typeface="Arial" panose="020B0604020202020204" pitchFamily="34" charset="0"/>
              </a:rPr>
              <a:t>-модульной котельной </a:t>
            </a:r>
            <a:r>
              <a:rPr lang="ru-RU" sz="2800" dirty="0" err="1">
                <a:solidFill>
                  <a:srgbClr val="FFFF00"/>
                </a:solidFill>
                <a:latin typeface="Arial" panose="020B0604020202020204" pitchFamily="34" charset="0"/>
              </a:rPr>
              <a:t>п.мирный</a:t>
            </a:r>
            <a:br>
              <a:rPr lang="ru-RU" dirty="0">
                <a:solidFill>
                  <a:srgbClr val="2C2D2E"/>
                </a:solidFill>
                <a:latin typeface="Arial" panose="020B0604020202020204" pitchFamily="34" charset="0"/>
              </a:rPr>
            </a:br>
            <a:endParaRPr lang="ru-RU" dirty="0"/>
          </a:p>
        </p:txBody>
      </p:sp>
      <p:sp>
        <p:nvSpPr>
          <p:cNvPr id="3" name="Подзаголовок 2"/>
          <p:cNvSpPr>
            <a:spLocks noGrp="1"/>
          </p:cNvSpPr>
          <p:nvPr>
            <p:ph type="subTitle" idx="1"/>
          </p:nvPr>
        </p:nvSpPr>
        <p:spPr/>
        <p:txBody>
          <a:bodyPr/>
          <a:lstStyle/>
          <a:p>
            <a:endParaRPr lang="ru-RU" dirty="0"/>
          </a:p>
        </p:txBody>
      </p:sp>
      <p:pic>
        <p:nvPicPr>
          <p:cNvPr id="4" name="Рисунок 3"/>
          <p:cNvPicPr>
            <a:picLocks noChangeAspect="1"/>
          </p:cNvPicPr>
          <p:nvPr/>
        </p:nvPicPr>
        <p:blipFill>
          <a:blip r:embed="rId2"/>
          <a:stretch>
            <a:fillRect/>
          </a:stretch>
        </p:blipFill>
        <p:spPr>
          <a:xfrm>
            <a:off x="539552" y="1484784"/>
            <a:ext cx="7848872" cy="4608512"/>
          </a:xfrm>
          <a:prstGeom prst="rect">
            <a:avLst/>
          </a:prstGeom>
        </p:spPr>
      </p:pic>
    </p:spTree>
    <p:extLst>
      <p:ext uri="{BB962C8B-B14F-4D97-AF65-F5344CB8AC3E}">
        <p14:creationId xmlns:p14="http://schemas.microsoft.com/office/powerpoint/2010/main" val="2148403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9" y="571480"/>
            <a:ext cx="7715304" cy="5715040"/>
          </a:xfrm>
        </p:spPr>
        <p:txBody>
          <a:bodyPr anchor="t">
            <a:normAutofit/>
          </a:bodyPr>
          <a:lstStyle/>
          <a:p>
            <a:pPr algn="ctr"/>
            <a:r>
              <a:rPr lang="ru-RU" sz="1800" b="1" dirty="0"/>
              <a:t>ДОЛЯ МУНИЦИПАЛЬНЫХ ПРОГРАММ МИРНОВСКОГО СЕЛЬСКОГО ПОСЕЛЕНИЯ В ОБЩЕМ ОБЪЁМЕ РАСХОДОВ МЕСТНОГО БЮДЖЕТА В </a:t>
            </a:r>
            <a:r>
              <a:rPr lang="ru-RU" sz="1800" b="1" dirty="0">
                <a:latin typeface="Book Antiqua" pitchFamily="18" charset="0"/>
                <a:ea typeface="BatangChe" pitchFamily="49" charset="-127"/>
              </a:rPr>
              <a:t>2024</a:t>
            </a:r>
            <a:r>
              <a:rPr lang="ru-RU" sz="1800" b="1" dirty="0"/>
              <a:t> ГОДУ, тыс. рублей</a:t>
            </a:r>
          </a:p>
        </p:txBody>
      </p:sp>
      <p:graphicFrame>
        <p:nvGraphicFramePr>
          <p:cNvPr id="3" name="Диаграмма 2"/>
          <p:cNvGraphicFramePr/>
          <p:nvPr>
            <p:extLst>
              <p:ext uri="{D42A27DB-BD31-4B8C-83A1-F6EECF244321}">
                <p14:modId xmlns:p14="http://schemas.microsoft.com/office/powerpoint/2010/main" val="1009999592"/>
              </p:ext>
            </p:extLst>
          </p:nvPr>
        </p:nvGraphicFramePr>
        <p:xfrm>
          <a:off x="683568" y="1484784"/>
          <a:ext cx="7776864" cy="4824536"/>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5" y="14702"/>
            <a:ext cx="771034" cy="67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60648"/>
            <a:ext cx="9289032" cy="6025872"/>
          </a:xfrm>
        </p:spPr>
        <p:txBody>
          <a:bodyPr anchor="t">
            <a:normAutofit/>
          </a:bodyPr>
          <a:lstStyle/>
          <a:p>
            <a:pPr algn="ctr"/>
            <a:r>
              <a:rPr lang="ru-RU" sz="1600" b="1" dirty="0"/>
              <a:t>РАСХОДЫ БЮДЖЕТА МУНИЦИПАЛЬНОГО ОБРАЗОВАНИЯ «МИРНОВСКОЕ СЕЛЬСКОЕ ПОСЕЛЕНИЕ», В РАМКАХ РЕАЛИЗАЦИИ МУНИЦИПАЛЬНЫХ ПРОГРАММ В </a:t>
            </a:r>
            <a:r>
              <a:rPr lang="ru-RU" sz="1600" b="1" dirty="0">
                <a:latin typeface="Book Antiqua" pitchFamily="18" charset="0"/>
                <a:ea typeface="BatangChe" pitchFamily="49" charset="-127"/>
              </a:rPr>
              <a:t>2024</a:t>
            </a:r>
            <a:r>
              <a:rPr lang="ru-RU" sz="1600" b="1" dirty="0">
                <a:latin typeface="+mn-lt"/>
              </a:rPr>
              <a:t> </a:t>
            </a:r>
            <a:r>
              <a:rPr lang="ru-RU" sz="1600" b="1" dirty="0"/>
              <a:t>ГОДУ, тыс. рублей</a:t>
            </a:r>
          </a:p>
        </p:txBody>
      </p:sp>
      <p:graphicFrame>
        <p:nvGraphicFramePr>
          <p:cNvPr id="3" name="Таблица 2"/>
          <p:cNvGraphicFramePr>
            <a:graphicFrameLocks noGrp="1"/>
          </p:cNvGraphicFramePr>
          <p:nvPr>
            <p:extLst>
              <p:ext uri="{D42A27DB-BD31-4B8C-83A1-F6EECF244321}">
                <p14:modId xmlns:p14="http://schemas.microsoft.com/office/powerpoint/2010/main" val="759622842"/>
              </p:ext>
            </p:extLst>
          </p:nvPr>
        </p:nvGraphicFramePr>
        <p:xfrm>
          <a:off x="251520" y="893741"/>
          <a:ext cx="8496944" cy="5308602"/>
        </p:xfrm>
        <a:graphic>
          <a:graphicData uri="http://schemas.openxmlformats.org/drawingml/2006/table">
            <a:tbl>
              <a:tblPr firstRow="1" bandRow="1">
                <a:tableStyleId>{21E4AEA4-8DFA-4A89-87EB-49C32662AFE0}</a:tableStyleId>
              </a:tblPr>
              <a:tblGrid>
                <a:gridCol w="6387534">
                  <a:extLst>
                    <a:ext uri="{9D8B030D-6E8A-4147-A177-3AD203B41FA5}">
                      <a16:colId xmlns:a16="http://schemas.microsoft.com/office/drawing/2014/main" val="20000"/>
                    </a:ext>
                  </a:extLst>
                </a:gridCol>
                <a:gridCol w="1019003">
                  <a:extLst>
                    <a:ext uri="{9D8B030D-6E8A-4147-A177-3AD203B41FA5}">
                      <a16:colId xmlns:a16="http://schemas.microsoft.com/office/drawing/2014/main" val="20001"/>
                    </a:ext>
                  </a:extLst>
                </a:gridCol>
                <a:gridCol w="1090407">
                  <a:extLst>
                    <a:ext uri="{9D8B030D-6E8A-4147-A177-3AD203B41FA5}">
                      <a16:colId xmlns:a16="http://schemas.microsoft.com/office/drawing/2014/main" val="20002"/>
                    </a:ext>
                  </a:extLst>
                </a:gridCol>
              </a:tblGrid>
              <a:tr h="498464">
                <a:tc>
                  <a:txBody>
                    <a:bodyPr/>
                    <a:lstStyle/>
                    <a:p>
                      <a:pPr algn="ctr"/>
                      <a:r>
                        <a:rPr lang="ru-RU" sz="1600" dirty="0">
                          <a:latin typeface="+mj-lt"/>
                        </a:rPr>
                        <a:t>Наименование программы</a:t>
                      </a:r>
                    </a:p>
                  </a:txBody>
                  <a:tcPr/>
                </a:tc>
                <a:tc>
                  <a:txBody>
                    <a:bodyPr/>
                    <a:lstStyle/>
                    <a:p>
                      <a:pPr algn="ctr"/>
                      <a:r>
                        <a:rPr lang="ru-RU" sz="1400" dirty="0" err="1">
                          <a:latin typeface="+mj-lt"/>
                        </a:rPr>
                        <a:t>предус</a:t>
                      </a:r>
                      <a:r>
                        <a:rPr lang="ru-RU" sz="1400" dirty="0">
                          <a:latin typeface="+mj-lt"/>
                        </a:rPr>
                        <a:t>-</a:t>
                      </a:r>
                    </a:p>
                    <a:p>
                      <a:pPr algn="ctr"/>
                      <a:r>
                        <a:rPr lang="ru-RU" sz="1400" dirty="0" err="1">
                          <a:latin typeface="+mj-lt"/>
                        </a:rPr>
                        <a:t>мотрено</a:t>
                      </a:r>
                      <a:endParaRPr lang="ru-RU" sz="1400" dirty="0">
                        <a:latin typeface="+mj-lt"/>
                      </a:endParaRPr>
                    </a:p>
                  </a:txBody>
                  <a:tcPr/>
                </a:tc>
                <a:tc>
                  <a:txBody>
                    <a:bodyPr/>
                    <a:lstStyle/>
                    <a:p>
                      <a:pPr algn="ctr"/>
                      <a:r>
                        <a:rPr lang="ru-RU" sz="1400" dirty="0" err="1">
                          <a:latin typeface="+mj-lt"/>
                        </a:rPr>
                        <a:t>исполне-но</a:t>
                      </a:r>
                      <a:endParaRPr lang="ru-RU" sz="1400" dirty="0">
                        <a:latin typeface="+mj-lt"/>
                      </a:endParaRPr>
                    </a:p>
                  </a:txBody>
                  <a:tcPr/>
                </a:tc>
                <a:extLst>
                  <a:ext uri="{0D108BD9-81ED-4DB2-BD59-A6C34878D82A}">
                    <a16:rowId xmlns:a16="http://schemas.microsoft.com/office/drawing/2014/main" val="10000"/>
                  </a:ext>
                </a:extLst>
              </a:tr>
              <a:tr h="854043">
                <a:tc>
                  <a:txBody>
                    <a:bodyPr/>
                    <a:lstStyle/>
                    <a:p>
                      <a:pPr>
                        <a:spcAft>
                          <a:spcPts val="0"/>
                        </a:spcAft>
                      </a:pPr>
                      <a:r>
                        <a:rPr lang="ru-RU" sz="1400" b="1" dirty="0">
                          <a:effectLst/>
                          <a:latin typeface="Times New Roman" panose="02020603050405020304" pitchFamily="18" charset="0"/>
                          <a:ea typeface="Times New Roman"/>
                          <a:cs typeface="Times New Roman" panose="02020603050405020304" pitchFamily="18" charset="0"/>
                        </a:rPr>
                        <a:t>Муниципальная программа «Комплексные меры противодействия злоупотреблению наркотиками и их незаконному обороту на территории муниципального образования «</a:t>
                      </a:r>
                      <a:r>
                        <a:rPr lang="ru-RU" sz="1400" b="1" dirty="0" err="1">
                          <a:effectLst/>
                          <a:latin typeface="Times New Roman" panose="02020603050405020304" pitchFamily="18" charset="0"/>
                          <a:ea typeface="Times New Roman"/>
                          <a:cs typeface="Times New Roman" panose="02020603050405020304" pitchFamily="18" charset="0"/>
                        </a:rPr>
                        <a:t>Мирновское</a:t>
                      </a:r>
                      <a:r>
                        <a:rPr lang="ru-RU" sz="1400" b="1" dirty="0">
                          <a:effectLst/>
                          <a:latin typeface="Times New Roman" panose="02020603050405020304" pitchFamily="18" charset="0"/>
                          <a:ea typeface="Times New Roman"/>
                          <a:cs typeface="Times New Roman" panose="02020603050405020304" pitchFamily="18" charset="0"/>
                        </a:rPr>
                        <a:t> сельское поселение» на 2024-2026 годы»</a:t>
                      </a:r>
                    </a:p>
                  </a:txBody>
                  <a:tcPr marL="68580" marR="68580" marT="0" marB="0" anchor="b"/>
                </a:tc>
                <a:tc>
                  <a:txBody>
                    <a:bodyPr/>
                    <a:lstStyle/>
                    <a:p>
                      <a:pPr algn="ctr">
                        <a:spcAft>
                          <a:spcPts val="0"/>
                        </a:spcAft>
                      </a:pPr>
                      <a:r>
                        <a:rPr lang="ru-RU" sz="1400" b="1" dirty="0">
                          <a:effectLst/>
                          <a:latin typeface="Times New Roman" panose="02020603050405020304" pitchFamily="18" charset="0"/>
                          <a:ea typeface="Times New Roman"/>
                          <a:cs typeface="Times New Roman" panose="02020603050405020304" pitchFamily="18" charset="0"/>
                        </a:rPr>
                        <a:t>25,0</a:t>
                      </a:r>
                    </a:p>
                  </a:txBody>
                  <a:tcPr marL="68580" marR="68580" marT="0" marB="0" anchor="ctr"/>
                </a:tc>
                <a:tc>
                  <a:txBody>
                    <a:bodyPr/>
                    <a:lstStyle/>
                    <a:p>
                      <a:pPr algn="ctr">
                        <a:spcAft>
                          <a:spcPts val="0"/>
                        </a:spcAft>
                      </a:pPr>
                      <a:r>
                        <a:rPr lang="ru-RU" sz="1400" b="1" dirty="0">
                          <a:effectLst/>
                          <a:latin typeface="Times New Roman" panose="02020603050405020304" pitchFamily="18" charset="0"/>
                          <a:ea typeface="Times New Roman"/>
                          <a:cs typeface="Times New Roman" panose="02020603050405020304" pitchFamily="18" charset="0"/>
                        </a:rPr>
                        <a:t>25,0</a:t>
                      </a:r>
                    </a:p>
                  </a:txBody>
                  <a:tcPr marL="68580" marR="68580" marT="0" marB="0" anchor="ctr"/>
                </a:tc>
                <a:extLst>
                  <a:ext uri="{0D108BD9-81ED-4DB2-BD59-A6C34878D82A}">
                    <a16:rowId xmlns:a16="http://schemas.microsoft.com/office/drawing/2014/main" val="10001"/>
                  </a:ext>
                </a:extLst>
              </a:tr>
              <a:tr h="640531">
                <a:tc>
                  <a:txBody>
                    <a:bodyPr/>
                    <a:lstStyle/>
                    <a:p>
                      <a:pPr>
                        <a:spcAft>
                          <a:spcPts val="0"/>
                        </a:spcAft>
                      </a:pPr>
                      <a:r>
                        <a:rPr lang="ru-RU" sz="1400" b="1" dirty="0">
                          <a:effectLst/>
                          <a:latin typeface="Times New Roman" panose="02020603050405020304" pitchFamily="18" charset="0"/>
                          <a:ea typeface="Times New Roman"/>
                          <a:cs typeface="Times New Roman" panose="02020603050405020304" pitchFamily="18" charset="0"/>
                        </a:rPr>
                        <a:t>Муниципальная программа «Пятилетка благоустройства на 2022-2026 годы на территории муниципального образования «</a:t>
                      </a:r>
                      <a:r>
                        <a:rPr lang="ru-RU" sz="1400" b="1" dirty="0" err="1">
                          <a:effectLst/>
                          <a:latin typeface="Times New Roman" panose="02020603050405020304" pitchFamily="18" charset="0"/>
                          <a:ea typeface="Times New Roman"/>
                          <a:cs typeface="Times New Roman" panose="02020603050405020304" pitchFamily="18" charset="0"/>
                        </a:rPr>
                        <a:t>Мирновское</a:t>
                      </a:r>
                      <a:r>
                        <a:rPr lang="ru-RU" sz="1400" b="1" dirty="0">
                          <a:effectLst/>
                          <a:latin typeface="Times New Roman" panose="02020603050405020304" pitchFamily="18" charset="0"/>
                          <a:ea typeface="Times New Roman"/>
                          <a:cs typeface="Times New Roman" panose="02020603050405020304" pitchFamily="18" charset="0"/>
                        </a:rPr>
                        <a:t> сельское поселение» </a:t>
                      </a:r>
                      <a:r>
                        <a:rPr lang="ru-RU" sz="1400" b="1" dirty="0" err="1">
                          <a:effectLst/>
                          <a:latin typeface="Times New Roman" panose="02020603050405020304" pitchFamily="18" charset="0"/>
                          <a:ea typeface="Times New Roman"/>
                          <a:cs typeface="Times New Roman" panose="02020603050405020304" pitchFamily="18" charset="0"/>
                        </a:rPr>
                        <a:t>Чердаклинского</a:t>
                      </a:r>
                      <a:r>
                        <a:rPr lang="ru-RU" sz="1400" b="1" dirty="0">
                          <a:effectLst/>
                          <a:latin typeface="Times New Roman" panose="02020603050405020304" pitchFamily="18" charset="0"/>
                          <a:ea typeface="Times New Roman"/>
                          <a:cs typeface="Times New Roman" panose="02020603050405020304" pitchFamily="18" charset="0"/>
                        </a:rPr>
                        <a:t> района Ульяновской области»</a:t>
                      </a:r>
                    </a:p>
                  </a:txBody>
                  <a:tcPr marL="68580" marR="68580" marT="0" marB="0"/>
                </a:tc>
                <a:tc>
                  <a:txBody>
                    <a:bodyPr/>
                    <a:lstStyle/>
                    <a:p>
                      <a:pPr algn="ctr">
                        <a:spcAft>
                          <a:spcPts val="0"/>
                        </a:spcAft>
                      </a:pPr>
                      <a:r>
                        <a:rPr lang="ru-RU" sz="1400" b="1" dirty="0">
                          <a:effectLst/>
                          <a:latin typeface="Times New Roman" panose="02020603050405020304" pitchFamily="18" charset="0"/>
                          <a:ea typeface="Times New Roman"/>
                          <a:cs typeface="Times New Roman" panose="02020603050405020304" pitchFamily="18" charset="0"/>
                        </a:rPr>
                        <a:t>38654,2</a:t>
                      </a:r>
                    </a:p>
                  </a:txBody>
                  <a:tcPr marL="68580" marR="68580" marT="0" marB="0" anchor="ctr"/>
                </a:tc>
                <a:tc>
                  <a:txBody>
                    <a:bodyPr/>
                    <a:lstStyle/>
                    <a:p>
                      <a:pPr algn="ctr">
                        <a:spcAft>
                          <a:spcPts val="0"/>
                        </a:spcAft>
                      </a:pPr>
                      <a:r>
                        <a:rPr lang="ru-RU" sz="1400" b="1" dirty="0">
                          <a:effectLst/>
                          <a:latin typeface="Times New Roman" panose="02020603050405020304" pitchFamily="18" charset="0"/>
                          <a:ea typeface="Times New Roman"/>
                          <a:cs typeface="Times New Roman" panose="02020603050405020304" pitchFamily="18" charset="0"/>
                        </a:rPr>
                        <a:t>37158,1</a:t>
                      </a:r>
                    </a:p>
                  </a:txBody>
                  <a:tcPr marL="68580" marR="68580" marT="0" marB="0" anchor="ctr"/>
                </a:tc>
                <a:extLst>
                  <a:ext uri="{0D108BD9-81ED-4DB2-BD59-A6C34878D82A}">
                    <a16:rowId xmlns:a16="http://schemas.microsoft.com/office/drawing/2014/main" val="10002"/>
                  </a:ext>
                </a:extLst>
              </a:tr>
              <a:tr h="640531">
                <a:tc>
                  <a:txBody>
                    <a:bodyPr/>
                    <a:lstStyle/>
                    <a:p>
                      <a:pPr>
                        <a:spcAft>
                          <a:spcPts val="0"/>
                        </a:spcAft>
                      </a:pPr>
                      <a:r>
                        <a:rPr lang="ru-RU" sz="1400" b="1" dirty="0">
                          <a:solidFill>
                            <a:srgbClr val="000000"/>
                          </a:solidFill>
                          <a:effectLst/>
                          <a:latin typeface="Times New Roman" panose="02020603050405020304" pitchFamily="18" charset="0"/>
                          <a:ea typeface="Times New Roman"/>
                          <a:cs typeface="Times New Roman" panose="02020603050405020304" pitchFamily="18" charset="0"/>
                        </a:rPr>
                        <a:t>Муниципальная программа «Культура в муниципальном образовании «</a:t>
                      </a:r>
                      <a:r>
                        <a:rPr lang="ru-RU" sz="1400" b="1" dirty="0" err="1">
                          <a:solidFill>
                            <a:srgbClr val="000000"/>
                          </a:solidFill>
                          <a:effectLst/>
                          <a:latin typeface="Times New Roman" panose="02020603050405020304" pitchFamily="18" charset="0"/>
                          <a:ea typeface="Times New Roman"/>
                          <a:cs typeface="Times New Roman" panose="02020603050405020304" pitchFamily="18" charset="0"/>
                        </a:rPr>
                        <a:t>Мирновское</a:t>
                      </a:r>
                      <a:r>
                        <a:rPr lang="ru-RU" sz="1400" b="1" dirty="0">
                          <a:solidFill>
                            <a:srgbClr val="000000"/>
                          </a:solidFill>
                          <a:effectLst/>
                          <a:latin typeface="Times New Roman" panose="02020603050405020304" pitchFamily="18" charset="0"/>
                          <a:ea typeface="Times New Roman"/>
                          <a:cs typeface="Times New Roman" panose="02020603050405020304" pitchFamily="18" charset="0"/>
                        </a:rPr>
                        <a:t> сельское поселение» </a:t>
                      </a:r>
                      <a:r>
                        <a:rPr lang="ru-RU" sz="1400" b="1" dirty="0" err="1">
                          <a:solidFill>
                            <a:srgbClr val="000000"/>
                          </a:solidFill>
                          <a:effectLst/>
                          <a:latin typeface="Times New Roman" panose="02020603050405020304" pitchFamily="18" charset="0"/>
                          <a:ea typeface="Times New Roman"/>
                          <a:cs typeface="Times New Roman" panose="02020603050405020304" pitchFamily="18" charset="0"/>
                        </a:rPr>
                        <a:t>Чердаклинского</a:t>
                      </a:r>
                      <a:r>
                        <a:rPr lang="ru-RU" sz="1400" b="1" dirty="0">
                          <a:solidFill>
                            <a:srgbClr val="000000"/>
                          </a:solidFill>
                          <a:effectLst/>
                          <a:latin typeface="Times New Roman" panose="02020603050405020304" pitchFamily="18" charset="0"/>
                          <a:ea typeface="Times New Roman"/>
                          <a:cs typeface="Times New Roman" panose="02020603050405020304" pitchFamily="18" charset="0"/>
                        </a:rPr>
                        <a:t> района Ульяновской области на 2024-2026 годы»</a:t>
                      </a:r>
                      <a:endParaRPr lang="ru-RU" sz="1400" b="1"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spcAft>
                          <a:spcPts val="0"/>
                        </a:spcAft>
                      </a:pPr>
                      <a:r>
                        <a:rPr lang="ru-RU" sz="1400" b="1" dirty="0">
                          <a:effectLst/>
                          <a:latin typeface="Times New Roman" panose="02020603050405020304" pitchFamily="18" charset="0"/>
                          <a:ea typeface="Times New Roman"/>
                          <a:cs typeface="Times New Roman" panose="02020603050405020304" pitchFamily="18" charset="0"/>
                        </a:rPr>
                        <a:t>13190,3</a:t>
                      </a:r>
                    </a:p>
                  </a:txBody>
                  <a:tcPr marL="68580" marR="68580" marT="0" marB="0" anchor="ctr"/>
                </a:tc>
                <a:tc>
                  <a:txBody>
                    <a:bodyPr/>
                    <a:lstStyle/>
                    <a:p>
                      <a:pPr algn="ctr">
                        <a:spcAft>
                          <a:spcPts val="0"/>
                        </a:spcAft>
                      </a:pPr>
                      <a:r>
                        <a:rPr lang="ru-RU" sz="1400" b="1" dirty="0">
                          <a:effectLst/>
                          <a:latin typeface="Times New Roman" panose="02020603050405020304" pitchFamily="18" charset="0"/>
                          <a:ea typeface="Times New Roman"/>
                          <a:cs typeface="Times New Roman" panose="02020603050405020304" pitchFamily="18" charset="0"/>
                        </a:rPr>
                        <a:t>10944,4</a:t>
                      </a:r>
                    </a:p>
                  </a:txBody>
                  <a:tcPr marL="68580" marR="68580" marT="0" marB="0" anchor="ctr"/>
                </a:tc>
                <a:extLst>
                  <a:ext uri="{0D108BD9-81ED-4DB2-BD59-A6C34878D82A}">
                    <a16:rowId xmlns:a16="http://schemas.microsoft.com/office/drawing/2014/main" val="10003"/>
                  </a:ext>
                </a:extLst>
              </a:tr>
              <a:tr h="640531">
                <a:tc>
                  <a:txBody>
                    <a:bodyPr/>
                    <a:lstStyle/>
                    <a:p>
                      <a:pPr>
                        <a:spcAft>
                          <a:spcPts val="0"/>
                        </a:spcAft>
                      </a:pPr>
                      <a:r>
                        <a:rPr lang="ru-RU" sz="1400" b="1" dirty="0">
                          <a:effectLst/>
                          <a:latin typeface="Times New Roman" panose="02020603050405020304" pitchFamily="18" charset="0"/>
                          <a:ea typeface="Times New Roman"/>
                          <a:cs typeface="Times New Roman" panose="02020603050405020304" pitchFamily="18" charset="0"/>
                        </a:rPr>
                        <a:t>Муниципальная программа </a:t>
                      </a:r>
                      <a:r>
                        <a:rPr lang="ru-RU" sz="1400" b="1" dirty="0">
                          <a:solidFill>
                            <a:srgbClr val="000000"/>
                          </a:solidFill>
                          <a:effectLst/>
                          <a:latin typeface="Times New Roman" panose="02020603050405020304" pitchFamily="18" charset="0"/>
                          <a:ea typeface="Times New Roman"/>
                          <a:cs typeface="Times New Roman" panose="02020603050405020304" pitchFamily="18" charset="0"/>
                        </a:rPr>
                        <a:t>муниципального образования «</a:t>
                      </a:r>
                      <a:r>
                        <a:rPr lang="ru-RU" sz="1400" b="1" dirty="0" err="1">
                          <a:solidFill>
                            <a:srgbClr val="000000"/>
                          </a:solidFill>
                          <a:effectLst/>
                          <a:latin typeface="Times New Roman" panose="02020603050405020304" pitchFamily="18" charset="0"/>
                          <a:ea typeface="Times New Roman"/>
                          <a:cs typeface="Times New Roman" panose="02020603050405020304" pitchFamily="18" charset="0"/>
                        </a:rPr>
                        <a:t>Мирновское</a:t>
                      </a:r>
                      <a:r>
                        <a:rPr lang="ru-RU" sz="1400" b="1" dirty="0">
                          <a:solidFill>
                            <a:srgbClr val="000000"/>
                          </a:solidFill>
                          <a:effectLst/>
                          <a:latin typeface="Times New Roman" panose="02020603050405020304" pitchFamily="18" charset="0"/>
                          <a:ea typeface="Times New Roman"/>
                          <a:cs typeface="Times New Roman" panose="02020603050405020304" pitchFamily="18" charset="0"/>
                        </a:rPr>
                        <a:t> сельское поселение» </a:t>
                      </a:r>
                      <a:r>
                        <a:rPr lang="ru-RU" sz="1400" b="1" dirty="0" err="1">
                          <a:solidFill>
                            <a:srgbClr val="000000"/>
                          </a:solidFill>
                          <a:effectLst/>
                          <a:latin typeface="Times New Roman" panose="02020603050405020304" pitchFamily="18" charset="0"/>
                          <a:ea typeface="Times New Roman"/>
                          <a:cs typeface="Times New Roman" panose="02020603050405020304" pitchFamily="18" charset="0"/>
                        </a:rPr>
                        <a:t>Чердаклинского</a:t>
                      </a:r>
                      <a:r>
                        <a:rPr lang="ru-RU" sz="1400" b="1" dirty="0">
                          <a:solidFill>
                            <a:srgbClr val="000000"/>
                          </a:solidFill>
                          <a:effectLst/>
                          <a:latin typeface="Times New Roman" panose="02020603050405020304" pitchFamily="18" charset="0"/>
                          <a:ea typeface="Times New Roman"/>
                          <a:cs typeface="Times New Roman" panose="02020603050405020304" pitchFamily="18" charset="0"/>
                        </a:rPr>
                        <a:t> района Ульяновской области</a:t>
                      </a:r>
                      <a:r>
                        <a:rPr lang="ru-RU" sz="1400" b="1" dirty="0">
                          <a:effectLst/>
                          <a:latin typeface="Times New Roman" panose="02020603050405020304" pitchFamily="18" charset="0"/>
                          <a:ea typeface="Times New Roman"/>
                          <a:cs typeface="Times New Roman" panose="02020603050405020304" pitchFamily="18" charset="0"/>
                        </a:rPr>
                        <a:t> «Забота» на 2021-2025 гг.</a:t>
                      </a:r>
                    </a:p>
                  </a:txBody>
                  <a:tcPr marL="68580" marR="68580" marT="0" marB="0"/>
                </a:tc>
                <a:tc>
                  <a:txBody>
                    <a:bodyPr/>
                    <a:lstStyle/>
                    <a:p>
                      <a:pPr algn="ctr">
                        <a:spcAft>
                          <a:spcPts val="0"/>
                        </a:spcAft>
                      </a:pPr>
                      <a:r>
                        <a:rPr lang="ru-RU" sz="1400" b="1" dirty="0">
                          <a:effectLst/>
                          <a:latin typeface="Times New Roman" panose="02020603050405020304" pitchFamily="18" charset="0"/>
                          <a:ea typeface="Times New Roman"/>
                          <a:cs typeface="Times New Roman" panose="02020603050405020304" pitchFamily="18" charset="0"/>
                        </a:rPr>
                        <a:t>1105,0</a:t>
                      </a:r>
                    </a:p>
                  </a:txBody>
                  <a:tcPr marL="68580" marR="68580" marT="0" marB="0" anchor="ctr"/>
                </a:tc>
                <a:tc>
                  <a:txBody>
                    <a:bodyPr/>
                    <a:lstStyle/>
                    <a:p>
                      <a:pPr algn="ctr">
                        <a:spcAft>
                          <a:spcPts val="0"/>
                        </a:spcAft>
                      </a:pPr>
                      <a:r>
                        <a:rPr lang="ru-RU" sz="1400" b="1" dirty="0">
                          <a:effectLst/>
                          <a:latin typeface="Times New Roman" panose="02020603050405020304" pitchFamily="18" charset="0"/>
                          <a:ea typeface="Times New Roman"/>
                          <a:cs typeface="Times New Roman" panose="02020603050405020304" pitchFamily="18" charset="0"/>
                        </a:rPr>
                        <a:t>429,0</a:t>
                      </a:r>
                    </a:p>
                  </a:txBody>
                  <a:tcPr marL="68580" marR="68580" marT="0" marB="0" anchor="ctr"/>
                </a:tc>
                <a:extLst>
                  <a:ext uri="{0D108BD9-81ED-4DB2-BD59-A6C34878D82A}">
                    <a16:rowId xmlns:a16="http://schemas.microsoft.com/office/drawing/2014/main" val="10004"/>
                  </a:ext>
                </a:extLst>
              </a:tr>
              <a:tr h="723321">
                <a:tc>
                  <a:txBody>
                    <a:bodyPr/>
                    <a:lstStyle/>
                    <a:p>
                      <a:pPr>
                        <a:spcAft>
                          <a:spcPts val="0"/>
                        </a:spcAft>
                      </a:pPr>
                      <a:r>
                        <a:rPr lang="ru-RU" sz="1400" b="1" dirty="0">
                          <a:solidFill>
                            <a:srgbClr val="000000"/>
                          </a:solidFill>
                          <a:effectLst/>
                          <a:latin typeface="Times New Roman" panose="02020603050405020304" pitchFamily="18" charset="0"/>
                          <a:ea typeface="Times New Roman"/>
                          <a:cs typeface="Times New Roman" panose="02020603050405020304" pitchFamily="18" charset="0"/>
                        </a:rPr>
                        <a:t>Муниципальная программа «Развитие физической культуры и спорта на территории муниципального образования «</a:t>
                      </a:r>
                      <a:r>
                        <a:rPr lang="ru-RU" sz="1400" b="1" dirty="0" err="1">
                          <a:solidFill>
                            <a:srgbClr val="000000"/>
                          </a:solidFill>
                          <a:effectLst/>
                          <a:latin typeface="Times New Roman" panose="02020603050405020304" pitchFamily="18" charset="0"/>
                          <a:ea typeface="Times New Roman"/>
                          <a:cs typeface="Times New Roman" panose="02020603050405020304" pitchFamily="18" charset="0"/>
                        </a:rPr>
                        <a:t>Мирновское</a:t>
                      </a:r>
                      <a:r>
                        <a:rPr lang="ru-RU" sz="1400" b="1" dirty="0">
                          <a:solidFill>
                            <a:srgbClr val="000000"/>
                          </a:solidFill>
                          <a:effectLst/>
                          <a:latin typeface="Times New Roman" panose="02020603050405020304" pitchFamily="18" charset="0"/>
                          <a:ea typeface="Times New Roman"/>
                          <a:cs typeface="Times New Roman" panose="02020603050405020304" pitchFamily="18" charset="0"/>
                        </a:rPr>
                        <a:t> сельское поселение» </a:t>
                      </a:r>
                      <a:r>
                        <a:rPr lang="ru-RU" sz="1400" b="1" dirty="0" err="1">
                          <a:solidFill>
                            <a:srgbClr val="000000"/>
                          </a:solidFill>
                          <a:effectLst/>
                          <a:latin typeface="Times New Roman" panose="02020603050405020304" pitchFamily="18" charset="0"/>
                          <a:ea typeface="Times New Roman"/>
                          <a:cs typeface="Times New Roman" panose="02020603050405020304" pitchFamily="18" charset="0"/>
                        </a:rPr>
                        <a:t>Чердаклинского</a:t>
                      </a:r>
                      <a:r>
                        <a:rPr lang="ru-RU" sz="1400" b="1" dirty="0">
                          <a:solidFill>
                            <a:srgbClr val="000000"/>
                          </a:solidFill>
                          <a:effectLst/>
                          <a:latin typeface="Times New Roman" panose="02020603050405020304" pitchFamily="18" charset="0"/>
                          <a:ea typeface="Times New Roman"/>
                          <a:cs typeface="Times New Roman" panose="02020603050405020304" pitchFamily="18" charset="0"/>
                        </a:rPr>
                        <a:t> района Ульяновской области на 2024-2026годы»</a:t>
                      </a:r>
                      <a:endParaRPr lang="ru-RU" sz="1400" b="1"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spcAft>
                          <a:spcPts val="0"/>
                        </a:spcAft>
                      </a:pPr>
                      <a:r>
                        <a:rPr lang="ru-RU" sz="1400" b="1" dirty="0">
                          <a:effectLst/>
                          <a:latin typeface="Times New Roman" panose="02020603050405020304" pitchFamily="18" charset="0"/>
                          <a:ea typeface="Times New Roman"/>
                          <a:cs typeface="Times New Roman" panose="02020603050405020304" pitchFamily="18" charset="0"/>
                        </a:rPr>
                        <a:t>19710,2</a:t>
                      </a:r>
                    </a:p>
                  </a:txBody>
                  <a:tcPr marL="68580" marR="68580" marT="0" marB="0" anchor="ctr"/>
                </a:tc>
                <a:tc>
                  <a:txBody>
                    <a:bodyPr/>
                    <a:lstStyle/>
                    <a:p>
                      <a:pPr algn="ctr">
                        <a:spcAft>
                          <a:spcPts val="0"/>
                        </a:spcAft>
                      </a:pPr>
                      <a:r>
                        <a:rPr lang="ru-RU" sz="1400" b="1" dirty="0">
                          <a:effectLst/>
                          <a:latin typeface="Times New Roman" panose="02020603050405020304" pitchFamily="18" charset="0"/>
                          <a:ea typeface="Times New Roman"/>
                          <a:cs typeface="Times New Roman" panose="02020603050405020304" pitchFamily="18" charset="0"/>
                        </a:rPr>
                        <a:t>10857,3</a:t>
                      </a:r>
                    </a:p>
                  </a:txBody>
                  <a:tcPr marL="68580" marR="68580" marT="0" marB="0" anchor="ctr"/>
                </a:tc>
                <a:extLst>
                  <a:ext uri="{0D108BD9-81ED-4DB2-BD59-A6C34878D82A}">
                    <a16:rowId xmlns:a16="http://schemas.microsoft.com/office/drawing/2014/main" val="10005"/>
                  </a:ext>
                </a:extLst>
              </a:tr>
              <a:tr h="12914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rPr>
                        <a:t>Муниципальная программа «Материально- техническое </a:t>
                      </a:r>
                      <a:r>
                        <a:rPr kumimoji="0" lang="ru-RU" sz="1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a:cs typeface="Times New Roman" panose="02020603050405020304" pitchFamily="18" charset="0"/>
                        </a:rPr>
                        <a:t>обеспечение»в</a:t>
                      </a:r>
                      <a:r>
                        <a:rPr kumimoji="0" lang="ru-RU"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rPr>
                        <a:t> муниципальном образовании «</a:t>
                      </a:r>
                      <a:r>
                        <a:rPr kumimoji="0" lang="ru-RU" sz="1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a:cs typeface="Times New Roman" panose="02020603050405020304" pitchFamily="18" charset="0"/>
                        </a:rPr>
                        <a:t>Мирновское</a:t>
                      </a:r>
                      <a:r>
                        <a:rPr kumimoji="0" lang="ru-RU"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rPr>
                        <a:t> сельское поселение» </a:t>
                      </a:r>
                      <a:r>
                        <a:rPr kumimoji="0" lang="ru-RU" sz="1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a:cs typeface="Times New Roman" panose="02020603050405020304" pitchFamily="18" charset="0"/>
                        </a:rPr>
                        <a:t>Чердаклинского</a:t>
                      </a:r>
                      <a:r>
                        <a:rPr kumimoji="0" lang="ru-RU"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rPr>
                        <a:t> района Ульяновской области на 2022-2024 годы»</a:t>
                      </a:r>
                    </a:p>
                    <a:p>
                      <a:pPr>
                        <a:spcAft>
                          <a:spcPts val="0"/>
                        </a:spcAft>
                      </a:pPr>
                      <a:endParaRPr lang="ru-RU" sz="1400" b="1" dirty="0">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ctr">
                        <a:spcAft>
                          <a:spcPts val="0"/>
                        </a:spcAft>
                      </a:pPr>
                      <a:r>
                        <a:rPr lang="ru-RU" sz="1400" b="1" dirty="0">
                          <a:effectLst/>
                          <a:latin typeface="Times New Roman" panose="02020603050405020304" pitchFamily="18" charset="0"/>
                          <a:ea typeface="Times New Roman"/>
                          <a:cs typeface="Times New Roman" panose="02020603050405020304" pitchFamily="18" charset="0"/>
                        </a:rPr>
                        <a:t>7163,5</a:t>
                      </a:r>
                    </a:p>
                  </a:txBody>
                  <a:tcPr marL="68580" marR="68580" marT="0" marB="0" anchor="ctr"/>
                </a:tc>
                <a:tc>
                  <a:txBody>
                    <a:bodyPr/>
                    <a:lstStyle/>
                    <a:p>
                      <a:pPr algn="ctr">
                        <a:spcAft>
                          <a:spcPts val="0"/>
                        </a:spcAft>
                      </a:pPr>
                      <a:r>
                        <a:rPr lang="ru-RU" sz="1400" b="1" dirty="0">
                          <a:effectLst/>
                          <a:latin typeface="Times New Roman" panose="02020603050405020304" pitchFamily="18" charset="0"/>
                          <a:ea typeface="Times New Roman"/>
                          <a:cs typeface="Times New Roman" panose="02020603050405020304" pitchFamily="18" charset="0"/>
                        </a:rPr>
                        <a:t>4690,2</a:t>
                      </a:r>
                    </a:p>
                  </a:txBody>
                  <a:tcPr marL="68580" marR="68580" marT="0" marB="0" anchor="ctr"/>
                </a:tc>
                <a:extLst>
                  <a:ext uri="{0D108BD9-81ED-4DB2-BD59-A6C34878D82A}">
                    <a16:rowId xmlns:a16="http://schemas.microsoft.com/office/drawing/2014/main" val="10007"/>
                  </a:ext>
                </a:extLst>
              </a:tr>
            </a:tbl>
          </a:graphicData>
        </a:graphic>
      </p:graphicFrame>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3648"/>
            <a:ext cx="515192" cy="45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2441605075"/>
              </p:ext>
            </p:extLst>
          </p:nvPr>
        </p:nvGraphicFramePr>
        <p:xfrm>
          <a:off x="683568" y="404664"/>
          <a:ext cx="7776863"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3138"/>
            <a:ext cx="66436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8153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548680"/>
            <a:ext cx="7632847" cy="5760640"/>
          </a:xfrm>
        </p:spPr>
        <p:txBody>
          <a:bodyPr>
            <a:normAutofit fontScale="90000"/>
          </a:bodyPr>
          <a:lstStyle/>
          <a:p>
            <a:pPr algn="l"/>
            <a:r>
              <a:rPr lang="ru-RU" sz="2400" dirty="0"/>
              <a:t>   </a:t>
            </a:r>
            <a:r>
              <a:rPr lang="ru-RU" sz="2200" b="1" dirty="0">
                <a:solidFill>
                  <a:srgbClr val="C00000"/>
                </a:solidFill>
              </a:rPr>
              <a:t>Бюджет</a:t>
            </a:r>
            <a:r>
              <a:rPr lang="ru-RU" sz="2200" dirty="0"/>
              <a:t> – 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br>
              <a:rPr lang="ru-RU" sz="2200" dirty="0"/>
            </a:br>
            <a:r>
              <a:rPr lang="ru-RU" sz="2200" dirty="0"/>
              <a:t>   </a:t>
            </a:r>
            <a:r>
              <a:rPr lang="ru-RU" sz="2200" b="1" dirty="0">
                <a:solidFill>
                  <a:srgbClr val="C00000"/>
                </a:solidFill>
                <a:latin typeface="Constantia" pitchFamily="18" charset="0"/>
                <a:cs typeface="Times New Roman" pitchFamily="18" charset="0"/>
              </a:rPr>
              <a:t>Бюджет</a:t>
            </a:r>
            <a:r>
              <a:rPr lang="ru-RU" sz="2200" dirty="0">
                <a:latin typeface="Constantia" pitchFamily="18" charset="0"/>
                <a:cs typeface="Times New Roman" pitchFamily="18" charset="0"/>
              </a:rPr>
              <a:t> состоит из трёх основных частей: доходов, расходов и источников финансирования дефицита бюджета.</a:t>
            </a:r>
            <a:br>
              <a:rPr lang="ru-RU" sz="2200" dirty="0">
                <a:latin typeface="Times New Roman" pitchFamily="18" charset="0"/>
                <a:cs typeface="Times New Roman" pitchFamily="18" charset="0"/>
              </a:rPr>
            </a:br>
            <a:r>
              <a:rPr lang="ru-RU" sz="2200" dirty="0"/>
              <a:t>   </a:t>
            </a:r>
            <a:r>
              <a:rPr lang="ru-RU" sz="2200" b="1" dirty="0">
                <a:solidFill>
                  <a:srgbClr val="C00000"/>
                </a:solidFill>
              </a:rPr>
              <a:t>Доходы бюджета </a:t>
            </a:r>
            <a:r>
              <a:rPr lang="ru-RU" sz="2200" dirty="0"/>
              <a:t>– денежные средства, поступающие от населения, организаций, учреждений в бюджет в виде налогов, неналоговых поступлений (пошлины, штрафы и т.п.), безвозмездных поступлений. Кредиты, доходы от выпуска ценных бумаг, полученные государством (органами местного самоуправления), не включаются в состав доходов.</a:t>
            </a:r>
            <a:br>
              <a:rPr lang="ru-RU" sz="2200" dirty="0"/>
            </a:br>
            <a:r>
              <a:rPr lang="ru-RU" sz="2200" dirty="0"/>
              <a:t>   </a:t>
            </a:r>
            <a:r>
              <a:rPr lang="ru-RU" sz="2200" b="1" dirty="0">
                <a:solidFill>
                  <a:srgbClr val="C00000"/>
                </a:solidFill>
              </a:rPr>
              <a:t>Расходы бюджета </a:t>
            </a:r>
            <a:r>
              <a:rPr lang="ru-RU" sz="2200" dirty="0"/>
              <a:t>– выплачиваемые из бюджета денежные средства,</a:t>
            </a:r>
            <a:r>
              <a:rPr lang="ru-RU" sz="2200" dirty="0">
                <a:latin typeface="Times New Roman" pitchFamily="18" charset="0"/>
                <a:cs typeface="Times New Roman" pitchFamily="18" charset="0"/>
              </a:rPr>
              <a:t> </a:t>
            </a:r>
            <a:r>
              <a:rPr lang="ru-RU" sz="2200" dirty="0">
                <a:cs typeface="Times New Roman" pitchFamily="18" charset="0"/>
              </a:rPr>
              <a:t>которые направляются на финансовое обеспечение задач и функций государственной власти и местного самоуправления.</a:t>
            </a:r>
            <a:br>
              <a:rPr lang="ru-RU" sz="2200" dirty="0"/>
            </a:br>
            <a:r>
              <a:rPr lang="ru-RU" sz="2200" dirty="0"/>
              <a:t>   </a:t>
            </a:r>
            <a:r>
              <a:rPr lang="ru-RU" sz="2200" b="1" dirty="0">
                <a:solidFill>
                  <a:srgbClr val="C00000"/>
                </a:solidFill>
              </a:rPr>
              <a:t>Дефицит бюджета</a:t>
            </a:r>
            <a:r>
              <a:rPr lang="ru-RU" sz="2200" dirty="0">
                <a:solidFill>
                  <a:srgbClr val="C00000"/>
                </a:solidFill>
              </a:rPr>
              <a:t> </a:t>
            </a:r>
            <a:r>
              <a:rPr lang="ru-RU" sz="2200" dirty="0"/>
              <a:t>– превышение расходов бюджета над его доходами.</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6436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5257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571480"/>
            <a:ext cx="7715303" cy="5715040"/>
          </a:xfrm>
        </p:spPr>
        <p:txBody>
          <a:bodyPr>
            <a:normAutofit/>
          </a:bodyPr>
          <a:lstStyle/>
          <a:p>
            <a:pPr algn="l"/>
            <a:r>
              <a:rPr lang="ru-RU" sz="1500" b="1" dirty="0">
                <a:solidFill>
                  <a:srgbClr val="C00000"/>
                </a:solidFill>
                <a:latin typeface="Constantia" pitchFamily="18" charset="0"/>
                <a:cs typeface="Times New Roman" pitchFamily="18" charset="0"/>
              </a:rPr>
              <a:t>    Бюджетные ассигнования</a:t>
            </a:r>
            <a:r>
              <a:rPr lang="ru-RU" sz="1500" dirty="0">
                <a:solidFill>
                  <a:schemeClr val="accent1">
                    <a:lumMod val="75000"/>
                  </a:schemeClr>
                </a:solidFill>
                <a:latin typeface="Constantia" pitchFamily="18" charset="0"/>
                <a:cs typeface="Times New Roman" pitchFamily="18" charset="0"/>
              </a:rPr>
              <a:t> </a:t>
            </a:r>
            <a:r>
              <a:rPr lang="ru-RU" sz="1500" dirty="0">
                <a:latin typeface="Constantia" pitchFamily="18" charset="0"/>
                <a:cs typeface="Times New Roman" pitchFamily="18" charset="0"/>
              </a:rPr>
              <a:t>- предельные объёмы денежных средств, предусмотренных в соответствующем финансовом году для исполнения бюджетных обязательств.</a:t>
            </a:r>
            <a:br>
              <a:rPr lang="ru-RU" sz="1500" dirty="0">
                <a:latin typeface="Constantia" pitchFamily="18" charset="0"/>
                <a:cs typeface="Times New Roman" pitchFamily="18" charset="0"/>
              </a:rPr>
            </a:br>
            <a:r>
              <a:rPr lang="ru-RU" sz="1500" dirty="0">
                <a:latin typeface="Constantia" pitchFamily="18" charset="0"/>
                <a:cs typeface="Times New Roman" pitchFamily="18" charset="0"/>
              </a:rPr>
              <a:t>    </a:t>
            </a:r>
            <a:r>
              <a:rPr lang="ru-RU" sz="1500" b="1" dirty="0">
                <a:solidFill>
                  <a:srgbClr val="C00000"/>
                </a:solidFill>
                <a:latin typeface="Constantia" pitchFamily="18" charset="0"/>
                <a:cs typeface="Times New Roman" pitchFamily="18" charset="0"/>
              </a:rPr>
              <a:t>Бюджетные обязательства</a:t>
            </a:r>
            <a:r>
              <a:rPr lang="ru-RU" sz="1500" dirty="0">
                <a:solidFill>
                  <a:schemeClr val="accent1">
                    <a:lumMod val="75000"/>
                  </a:schemeClr>
                </a:solidFill>
                <a:latin typeface="Constantia" pitchFamily="18" charset="0"/>
                <a:cs typeface="Times New Roman" pitchFamily="18" charset="0"/>
              </a:rPr>
              <a:t> </a:t>
            </a:r>
            <a:r>
              <a:rPr lang="ru-RU" sz="1500" dirty="0">
                <a:latin typeface="Constantia" pitchFamily="18" charset="0"/>
                <a:cs typeface="Times New Roman" pitchFamily="18" charset="0"/>
              </a:rPr>
              <a:t>- расходные обязательства, подлежащие исполнению в соответствующем финансовом году.</a:t>
            </a:r>
            <a:br>
              <a:rPr lang="ru-RU" sz="1500" dirty="0">
                <a:latin typeface="Constantia" pitchFamily="18" charset="0"/>
                <a:cs typeface="Times New Roman" pitchFamily="18" charset="0"/>
              </a:rPr>
            </a:br>
            <a:r>
              <a:rPr lang="ru-RU" sz="1500" dirty="0">
                <a:latin typeface="Constantia" pitchFamily="18" charset="0"/>
                <a:cs typeface="Times New Roman" pitchFamily="18" charset="0"/>
              </a:rPr>
              <a:t>    </a:t>
            </a:r>
            <a:r>
              <a:rPr lang="ru-RU" sz="1500" b="1" dirty="0">
                <a:solidFill>
                  <a:srgbClr val="C00000"/>
                </a:solidFill>
                <a:latin typeface="Constantia" pitchFamily="18" charset="0"/>
                <a:cs typeface="Times New Roman" pitchFamily="18" charset="0"/>
              </a:rPr>
              <a:t>Расходные обязательства</a:t>
            </a:r>
            <a:r>
              <a:rPr lang="ru-RU" sz="1500" dirty="0">
                <a:solidFill>
                  <a:schemeClr val="accent1">
                    <a:lumMod val="75000"/>
                  </a:schemeClr>
                </a:solidFill>
                <a:latin typeface="Constantia" pitchFamily="18" charset="0"/>
                <a:cs typeface="Times New Roman" pitchFamily="18" charset="0"/>
              </a:rPr>
              <a:t> </a:t>
            </a:r>
            <a:r>
              <a:rPr lang="ru-RU" sz="1500" dirty="0">
                <a:latin typeface="Constantia" pitchFamily="18" charset="0"/>
                <a:cs typeface="Times New Roman" pitchFamily="18" charset="0"/>
              </a:rPr>
              <a:t>- обусловленные законом, иным нормативным правовым актом, договором или соглашением обязанности муниципального образования или действующего от его имени казённого учреждения предоставить физическому или юридическому лицу, иному публично-правовому образованию, субъекту международного права средства из бюджета.</a:t>
            </a:r>
            <a:br>
              <a:rPr lang="ru-RU" sz="1500" dirty="0">
                <a:latin typeface="Constantia" pitchFamily="18" charset="0"/>
                <a:cs typeface="Times New Roman" pitchFamily="18" charset="0"/>
              </a:rPr>
            </a:br>
            <a:r>
              <a:rPr lang="ru-RU" sz="1500" dirty="0">
                <a:latin typeface="Constantia" pitchFamily="18" charset="0"/>
                <a:cs typeface="Times New Roman" pitchFamily="18" charset="0"/>
              </a:rPr>
              <a:t>    </a:t>
            </a:r>
            <a:r>
              <a:rPr lang="ru-RU" sz="1500" b="1" dirty="0">
                <a:solidFill>
                  <a:srgbClr val="C00000"/>
                </a:solidFill>
                <a:latin typeface="Constantia" pitchFamily="18" charset="0"/>
                <a:cs typeface="Times New Roman" pitchFamily="18" charset="0"/>
              </a:rPr>
              <a:t>Межбюджетные отношения</a:t>
            </a:r>
            <a:r>
              <a:rPr lang="ru-RU" sz="1500" dirty="0">
                <a:solidFill>
                  <a:schemeClr val="accent1">
                    <a:lumMod val="75000"/>
                  </a:schemeClr>
                </a:solidFill>
                <a:latin typeface="Constantia" pitchFamily="18" charset="0"/>
                <a:cs typeface="Times New Roman" pitchFamily="18" charset="0"/>
              </a:rPr>
              <a:t> </a:t>
            </a:r>
            <a:r>
              <a:rPr lang="ru-RU" sz="1500" dirty="0">
                <a:latin typeface="Constantia" pitchFamily="18" charset="0"/>
                <a:cs typeface="Times New Roman" pitchFamily="18" charset="0"/>
              </a:rPr>
              <a:t>– это взаимоотношения между публично-правовыми образованиями по вопросам регулирования бюджетных правоотношений, организации и осуществления бюджетного процесса.</a:t>
            </a:r>
            <a:br>
              <a:rPr lang="ru-RU" sz="1500" dirty="0">
                <a:latin typeface="Constantia" pitchFamily="18" charset="0"/>
                <a:cs typeface="Times New Roman" pitchFamily="18" charset="0"/>
              </a:rPr>
            </a:br>
            <a:r>
              <a:rPr lang="ru-RU" sz="1500" dirty="0">
                <a:latin typeface="Constantia" pitchFamily="18" charset="0"/>
                <a:cs typeface="Times New Roman" pitchFamily="18" charset="0"/>
              </a:rPr>
              <a:t>    </a:t>
            </a:r>
            <a:r>
              <a:rPr lang="ru-RU" sz="1500" b="1" dirty="0">
                <a:solidFill>
                  <a:srgbClr val="C00000"/>
                </a:solidFill>
                <a:latin typeface="Constantia" pitchFamily="18" charset="0"/>
                <a:cs typeface="Times New Roman" pitchFamily="18" charset="0"/>
              </a:rPr>
              <a:t>Межбюджетные трансферты </a:t>
            </a:r>
            <a:r>
              <a:rPr lang="ru-RU" sz="1500" dirty="0">
                <a:latin typeface="Constantia" pitchFamily="18" charset="0"/>
                <a:cs typeface="Times New Roman" pitchFamily="18" charset="0"/>
              </a:rPr>
              <a:t>– средства, предоставляемые одним бюджетом бюджетной системы Российской Федерации другому бюджету бюджетной системы Российской Федерации.</a:t>
            </a:r>
            <a:br>
              <a:rPr lang="ru-RU" sz="1500" dirty="0">
                <a:latin typeface="Constantia" pitchFamily="18" charset="0"/>
                <a:cs typeface="Times New Roman" pitchFamily="18" charset="0"/>
              </a:rPr>
            </a:br>
            <a:r>
              <a:rPr lang="ru-RU" sz="1500" dirty="0">
                <a:latin typeface="Constantia" pitchFamily="18" charset="0"/>
                <a:cs typeface="Times New Roman" pitchFamily="18" charset="0"/>
              </a:rPr>
              <a:t>    </a:t>
            </a:r>
            <a:r>
              <a:rPr lang="ru-RU" sz="1500" b="1" dirty="0">
                <a:solidFill>
                  <a:srgbClr val="C00000"/>
                </a:solidFill>
                <a:latin typeface="Constantia" pitchFamily="18" charset="0"/>
                <a:cs typeface="Times New Roman" pitchFamily="18" charset="0"/>
              </a:rPr>
              <a:t>Субвенции местным бюджетам</a:t>
            </a:r>
            <a:r>
              <a:rPr lang="ru-RU" sz="1500" dirty="0">
                <a:solidFill>
                  <a:srgbClr val="FFFF00"/>
                </a:solidFill>
                <a:latin typeface="Constantia" pitchFamily="18" charset="0"/>
                <a:cs typeface="Times New Roman" pitchFamily="18" charset="0"/>
              </a:rPr>
              <a:t> </a:t>
            </a:r>
            <a:r>
              <a:rPr lang="ru-RU" sz="1500" dirty="0">
                <a:latin typeface="Constantia" pitchFamily="18" charset="0"/>
                <a:cs typeface="Times New Roman" pitchFamily="18" charset="0"/>
              </a:rPr>
              <a:t>из бюджета субъекта Российской Федерации – это межбюджетные трансферты, предоставляемые местным бюджетам в целях финансового обеспечения расходных обязательств муниципальных образований, возникающих при выполнении государственных полномочий Российской Федерации, субъектов Российской Федерации, переданных для осуществления органам местного самоуправления в установленном порядке.</a:t>
            </a:r>
            <a:endParaRPr lang="ru-RU" sz="1500"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6436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val="3116630239"/>
              </p:ext>
            </p:extLst>
          </p:nvPr>
        </p:nvGraphicFramePr>
        <p:xfrm>
          <a:off x="683568" y="548680"/>
          <a:ext cx="7776863"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520" y="0"/>
            <a:ext cx="792088" cy="696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5123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7" y="548680"/>
            <a:ext cx="7632848" cy="5760640"/>
          </a:xfrm>
        </p:spPr>
        <p:txBody>
          <a:bodyPr>
            <a:normAutofit/>
          </a:bodyPr>
          <a:lstStyle/>
          <a:p>
            <a:r>
              <a:rPr lang="ru-RU" sz="3600" dirty="0"/>
              <a:t>Жители </a:t>
            </a:r>
            <a:r>
              <a:rPr lang="ru-RU" sz="3600" dirty="0" err="1"/>
              <a:t>Мирновского</a:t>
            </a:r>
            <a:r>
              <a:rPr lang="ru-RU" sz="3600" dirty="0"/>
              <a:t> сельского поселения принимают участие в обсуждении проекта отчёта об исполнении бюджета муниципального образования «</a:t>
            </a:r>
            <a:r>
              <a:rPr lang="ru-RU" sz="3600" dirty="0" err="1"/>
              <a:t>Мирновское</a:t>
            </a:r>
            <a:r>
              <a:rPr lang="ru-RU" sz="3600" dirty="0"/>
              <a:t> сельское поселение» </a:t>
            </a:r>
            <a:r>
              <a:rPr lang="ru-RU" sz="3600" dirty="0" err="1"/>
              <a:t>Чердаклинского</a:t>
            </a:r>
            <a:r>
              <a:rPr lang="ru-RU" sz="3600" dirty="0"/>
              <a:t> района Ульяновской области за 2023 год в ходе публичных слушаний по проекту отчёта об исполнении бюджета</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9" y="-24210"/>
            <a:ext cx="769215" cy="676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7629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548681"/>
            <a:ext cx="7776864" cy="2808312"/>
          </a:xfrm>
        </p:spPr>
        <p:txBody>
          <a:bodyPr anchor="ctr">
            <a:normAutofit fontScale="90000"/>
          </a:bodyPr>
          <a:lstStyle/>
          <a:p>
            <a:br>
              <a:rPr lang="ru-RU" sz="2200" dirty="0">
                <a:solidFill>
                  <a:schemeClr val="accent1">
                    <a:tint val="88000"/>
                    <a:satMod val="150000"/>
                  </a:schemeClr>
                </a:solidFill>
              </a:rPr>
            </a:br>
            <a:br>
              <a:rPr lang="ru-RU" sz="2200" dirty="0">
                <a:solidFill>
                  <a:schemeClr val="accent1">
                    <a:tint val="88000"/>
                    <a:satMod val="150000"/>
                  </a:schemeClr>
                </a:solidFill>
              </a:rPr>
            </a:br>
            <a:r>
              <a:rPr lang="ru-RU" sz="2200" dirty="0"/>
              <a:t>Публичные слушания проводятся посредством размещения отчёта об исполнении бюджета муниципального образования «</a:t>
            </a:r>
            <a:r>
              <a:rPr lang="ru-RU" sz="2200" dirty="0" err="1"/>
              <a:t>Мирновское</a:t>
            </a:r>
            <a:r>
              <a:rPr lang="ru-RU" sz="2200" dirty="0"/>
              <a:t> сельское поселение» </a:t>
            </a:r>
            <a:r>
              <a:rPr lang="ru-RU" sz="2200" dirty="0" err="1"/>
              <a:t>Чердаклинского</a:t>
            </a:r>
            <a:r>
              <a:rPr lang="ru-RU" sz="2200" dirty="0"/>
              <a:t> района Ульяновской области на официальном сайте Администрации муниципального образования «</a:t>
            </a:r>
            <a:r>
              <a:rPr lang="ru-RU" sz="2200" dirty="0" err="1"/>
              <a:t>Мирновское</a:t>
            </a:r>
            <a:r>
              <a:rPr lang="ru-RU" sz="2200" dirty="0"/>
              <a:t> сельское поселение» </a:t>
            </a:r>
            <a:r>
              <a:rPr lang="ru-RU" sz="2200" dirty="0" err="1"/>
              <a:t>Чердаклинского</a:t>
            </a:r>
            <a:r>
              <a:rPr lang="ru-RU" sz="2200" dirty="0"/>
              <a:t> района Ульяновской области в сети «Интернет», в районной газете «Приволжская правда» и рассмотрения поступивших предложений                </a:t>
            </a:r>
            <a:br>
              <a:rPr lang="ru-RU" sz="2200" dirty="0">
                <a:solidFill>
                  <a:srgbClr val="FF0000"/>
                </a:solidFill>
              </a:rPr>
            </a:br>
            <a:endParaRPr lang="ru-RU" dirty="0"/>
          </a:p>
        </p:txBody>
      </p:sp>
      <p:graphicFrame>
        <p:nvGraphicFramePr>
          <p:cNvPr id="6" name="Схема 5"/>
          <p:cNvGraphicFramePr/>
          <p:nvPr>
            <p:extLst>
              <p:ext uri="{D42A27DB-BD31-4B8C-83A1-F6EECF244321}">
                <p14:modId xmlns:p14="http://schemas.microsoft.com/office/powerpoint/2010/main" val="712562981"/>
              </p:ext>
            </p:extLst>
          </p:nvPr>
        </p:nvGraphicFramePr>
        <p:xfrm>
          <a:off x="755575" y="3429000"/>
          <a:ext cx="7632849" cy="2592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92" y="0"/>
            <a:ext cx="773468" cy="68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533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2231339680"/>
              </p:ext>
            </p:extLst>
          </p:nvPr>
        </p:nvGraphicFramePr>
        <p:xfrm>
          <a:off x="755577" y="548680"/>
          <a:ext cx="7632848"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66436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0845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Контур">
  <a:themeElements>
    <a:clrScheme name="Контур">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Контур">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онтур">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Контур</Template>
  <TotalTime>4069</TotalTime>
  <Words>1529</Words>
  <Application>Microsoft Office PowerPoint</Application>
  <PresentationFormat>Экран (4:3)</PresentationFormat>
  <Paragraphs>110</Paragraphs>
  <Slides>39</Slides>
  <Notes>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39</vt:i4>
      </vt:variant>
    </vt:vector>
  </HeadingPairs>
  <TitlesOfParts>
    <vt:vector size="47" baseType="lpstr">
      <vt:lpstr>Arial</vt:lpstr>
      <vt:lpstr>Book Antiqua</vt:lpstr>
      <vt:lpstr>Calibri</vt:lpstr>
      <vt:lpstr>Constantia</vt:lpstr>
      <vt:lpstr>Georgia</vt:lpstr>
      <vt:lpstr>Times New Roman</vt:lpstr>
      <vt:lpstr>Tw Cen MT</vt:lpstr>
      <vt:lpstr>Контур</vt:lpstr>
      <vt:lpstr>    Информация для граждан об исполнении бюджета муниципального образования «Мирновское сельское поселение» Чердаклинского района Ульяновской области за 2024 год      </vt:lpstr>
      <vt:lpstr>Презентация PowerPoint</vt:lpstr>
      <vt:lpstr>     «Бюджет для граждан» - упрощённая версия бюджетного документа, которая использует неформальный язык и доступные форматы, чтобы облегчить гражданам понимание бюджета, объяснить им планы и действия муниципальной власти, показать формы возможного взаимодействия по вопросам расходования общественных финансов     «Бюджет для граждан» - информационный ресурс, содержащий основные положения проекта бюджета  (решения о бюджете, о его исполнении за отчётный финансовый год) муниципального образования «Мирновское сельское поселение» Чердаклинского района Ульяновской области в форме, доступной для широкого круга заинтересованных пользователей.  </vt:lpstr>
      <vt:lpstr>   Бюджет – форма образования и расходования денежных средств, предназначенных для финансового обеспечения задач и функций государства и местного самоуправления.    Бюджет состоит из трёх основных частей: доходов, расходов и источников финансирования дефицита бюджета.    Доходы бюджета – денежные средства, поступающие от населения, организаций, учреждений в бюджет в виде налогов, неналоговых поступлений (пошлины, штрафы и т.п.), безвозмездных поступлений. Кредиты, доходы от выпуска ценных бумаг, полученные государством (органами местного самоуправления), не включаются в состав доходов.    Расходы бюджета – выплачиваемые из бюджета денежные средства, которые направляются на финансовое обеспечение задач и функций государственной власти и местного самоуправления.    Дефицит бюджета – превышение расходов бюджета над его доходами.</vt:lpstr>
      <vt:lpstr>    Бюджетные ассигнования - предельные объёмы денежных средств, предусмотренных в соответствующем финансовом году для исполнения бюджетных обязательств.     Бюджетные обязательства - расходные обязательства, подлежащие исполнению в соответствующем финансовом году.     Расходные обязательства - обусловленные законом, иным нормативным правовым актом, договором или соглашением обязанности муниципального образования или действующего от его имени казённого учреждения предоставить физическому или юридическому лицу, иному публично-правовому образованию, субъекту международного права средства из бюджета.     Межбюджетные отношения – это взаимоотношения между публично-правовыми образованиями по вопросам регулирования бюджетных правоотношений, организации и осуществления бюджетного процесса.     Межбюджетные трансферты – средства, предоставляемые одним бюджетом бюджетной системы Российской Федерации другому бюджету бюджетной системы Российской Федерации.     Субвенции местным бюджетам из бюджета субъекта Российской Федерации – это межбюджетные трансферты, предоставляемые местным бюджетам в целях финансового обеспечения расходных обязательств муниципальных образований, возникающих при выполнении государственных полномочий Российской Федерации, субъектов Российской Федерации, переданных для осуществления органам местного самоуправления в установленном порядке.</vt:lpstr>
      <vt:lpstr>Презентация PowerPoint</vt:lpstr>
      <vt:lpstr>Жители Мирновского сельского поселения принимают участие в обсуждении проекта отчёта об исполнении бюджета муниципального образования «Мирновское сельское поселение» Чердаклинского района Ульяновской области за 2023 год в ходе публичных слушаний по проекту отчёта об исполнении бюджета</vt:lpstr>
      <vt:lpstr>  Публичные слушания проводятся посредством размещения отчёта об исполнении бюджета муниципального образования «Мирновское сельское поселение» Чердаклинского района Ульяновской области на официальном сайте Администрации муниципального образования «Мирновское сельское поселение» Чердаклинского района Ульяновской области в сети «Интернет», в районной газете «Приволжская правда» и рассмотрения поступивших предложений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ДОЛЯ ПРОТЯЖЁННОСТИ АВТОМОБИЛЬНЫХ ДОРОГ ОБЩЕГО ПОЛЬЗОВАНИЯ, НЕ ОТВЕЧАЮЩИХ НОРМАТИВНЫМ ТРЕБОВАНИЯМ В ОБЩЕЙ ПРОТЯЖЁННОСТИ АВТОМОБИЛЬНЫХ ДОРОГ ОБЩЕГО ПОЛЬЗОВАНИЯ МУНИЦИПАЛЬНОГО ЗНАЧЕНИЯ, %</vt:lpstr>
      <vt:lpstr>Презентация PowerPoint</vt:lpstr>
      <vt:lpstr>ПАРАМЕТРЫ МЕСТНОГО БЮДЖЕТА МИРНОВСКОГО  СЕЛЬСКОГО ПОСЕЛЕНИЯ ЗА  2023-2024 ГОДЫ,  тыс. рублей  </vt:lpstr>
      <vt:lpstr>Презентация PowerPoint</vt:lpstr>
      <vt:lpstr>    План поступления доходов в бюджет муниципального образования «Мирновское сельское поселение» на 2024 год был сформирован на основе положений Бюджетного кодекса Российской Федерации, действующего в настоящее время налогового законодательства Российской Федерации, законодательства Ульяновской области и нормативно-правовых актов муниципального образования «Мирновское сельское поселение».       Налоговые и неналоговые доходы бюджета на 2024 год планировались в сумме 74408,8 рублей, фактическая сумма  поступлений составила  84201,8 тыс. рублей.      Безвозмездные поступления в бюджет на 2024 год планировались в сумме 12902,2тыс. рублей,  фактическая сумма  поступлений составила 12771,4 тыс. рублей.      Общая сумма доходов по бюджету муниципального образования «Мирновское сельское поселение» на 2024 год планировалась в сумме 87311,0тыс. рублей, фактическая сумма  поступлений составила 96973,1 тыс. рублей. </vt:lpstr>
      <vt:lpstr> СТРУКТУРА ДОХОДОВ БЮДЖЕТА МУНИЦИПАЛЬНОГО ОБРАЗОВАНИЯ «МИРНОВСКОЕ СЕЛЬСКОЕ ПОСЕЛЕНИЕ» В 2023-2024 ГОДАХ, % </vt:lpstr>
      <vt:lpstr>ДИНАМИКА ПОСТУПЛЕНИЙ НАЛОГОВЫХ И НЕНАЛОГОВЫХ ДОХОДОВ МЕСТНОГО БЮДЖЕТА,  тыс. рублей</vt:lpstr>
      <vt:lpstr>  ДОХОДНЫЕ ИСТОЧНИКИ БЮДЖЕТА  МУНИЦИПАЛЬНОГО ОБРАЗОВАНИЯ «МИРНОВСКОЕ СЕЛЬСКОЕ ПОСЕЛЕНИЕ» В 2024ГОДУ </vt:lpstr>
      <vt:lpstr>СТРУКТУРА НАЛОГОВЫХ И НЕНАЛОГОВЫХ ДОХОДОВ МЕСТНОГО БЮДЖЕТА ЗА 2024ГОД, %</vt:lpstr>
      <vt:lpstr>ДИНАМИКА БЕЗВОЗМЕЗДНЫХ ПОСТУПЛЕНИЙ ОТ ДРУГИХ БЮДЖЕТОВ В БЮДЖЕТ МУНИЦИПАЛЬНОГО ОБРАЗОВАНИЯ «МИРНОВСКОЕ СЕЛЬСКОЕ ПОСЕЛЕНИЕ» ЗА 2023 – 2024  ГОДЫ, тыс. рублей </vt:lpstr>
      <vt:lpstr>Презентация PowerPoint</vt:lpstr>
      <vt:lpstr> ДИНАМИКА РАСХОДОВ МЕСТНОГО БЮДЖЕТА МИРНОВСКОЕ СЕЛЬСКОЕ ПОСЕЛЕНИЕ ЗА 2023-2024 ГОДЫ, тыс. рублей  </vt:lpstr>
      <vt:lpstr>СТРУКТУРА РАСХОДОВ МЕСТНОГО БЮДЖЕТА МИРНОВСКОГО СЕЛЬСКОГО ПОСЕЛЕНИЯ ПО ОТРАСЛЯМ  В 2024 ГОДУ, %</vt:lpstr>
      <vt:lpstr>СТРУКТУРА РАСХОДОВ МЕСТНОГО БЮДЖЕТА МИРНОВСКОГО СЕЛЬСКОГО ПОСЕЛЕНИЯ ПО ВИДАМ РАСХОДОВ В 2024 ГОДУ, %</vt:lpstr>
      <vt:lpstr>Основная часть денежных средств в 2024 году направлена на</vt:lpstr>
      <vt:lpstr>Муниципальная программа «Пятилетка благоустройства на 2022-2026 годы на территории муниципального образования «Мирновское сельское поселение» Чердаклинского района Ульяновской области»</vt:lpstr>
      <vt:lpstr>Устройство контейнерных площадок в с. Архангельское </vt:lpstr>
      <vt:lpstr>Установили искусственные неровности и знаки на дороги по школьному маршруту в п.Мирный</vt:lpstr>
      <vt:lpstr>Текущий ремонт кровли на сдк в п.мирный </vt:lpstr>
      <vt:lpstr>устройство блочно-модульной котельной п.мирный </vt:lpstr>
      <vt:lpstr>ДОЛЯ МУНИЦИПАЛЬНЫХ ПРОГРАММ МИРНОВСКОГО СЕЛЬСКОГО ПОСЕЛЕНИЯ В ОБЩЕМ ОБЪЁМЕ РАСХОДОВ МЕСТНОГО БЮДЖЕТА В 2024 ГОДУ, тыс. рублей</vt:lpstr>
      <vt:lpstr>РАСХОДЫ БЮДЖЕТА МУНИЦИПАЛЬНОГО ОБРАЗОВАНИЯ «МИРНОВСКОЕ СЕЛЬСКОЕ ПОСЕЛЕНИЕ», В РАМКАХ РЕАЛИЗАЦИИ МУНИЦИПАЛЬНЫХ ПРОГРАММ В 2024 ГОДУ, тыс. рублей</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Бюджет муниципального образования «Чердаклинское городское поселение» Чердаклинского района Ульяновской области на 2015 год и плановый период 2016 и 2017 годов</dc:title>
  <dc:creator>Федотова НВ</dc:creator>
  <cp:lastModifiedBy>Пользователь</cp:lastModifiedBy>
  <cp:revision>361</cp:revision>
  <dcterms:created xsi:type="dcterms:W3CDTF">2014-11-19T12:01:22Z</dcterms:created>
  <dcterms:modified xsi:type="dcterms:W3CDTF">2025-04-22T07:29:11Z</dcterms:modified>
</cp:coreProperties>
</file>